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3" r:id="rId4"/>
    <p:sldId id="264" r:id="rId5"/>
    <p:sldId id="265" r:id="rId6"/>
    <p:sldId id="270" r:id="rId7"/>
    <p:sldId id="271" r:id="rId8"/>
    <p:sldId id="268" r:id="rId9"/>
    <p:sldId id="267" r:id="rId10"/>
    <p:sldId id="269" r:id="rId11"/>
    <p:sldId id="274" r:id="rId12"/>
    <p:sldId id="278" r:id="rId13"/>
    <p:sldId id="275" r:id="rId14"/>
    <p:sldId id="25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6"/>
    <a:srgbClr val="CFCFCF"/>
    <a:srgbClr val="E88F88"/>
    <a:srgbClr val="9FB5BB"/>
    <a:srgbClr val="00A3E4"/>
    <a:srgbClr val="5BB343"/>
    <a:srgbClr val="F5F1AD"/>
    <a:srgbClr val="CA4C2C"/>
    <a:srgbClr val="F9A51B"/>
    <a:srgbClr val="F3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70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zmjena\FINALNA%20DOKUMENTA%20REVIZIJA\BDP%20rev%202006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UHINJA\razmjena\FINALNA%20DOKUMENTA%20REVIZIJA\ZA%20PRIPREMU%20SAOPSTENJA%20I%20TABE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Nominalna stopa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Sheet1!$A$25:$A$41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Sheet1!$B$25:$B$41</c:f>
              <c:numCache>
                <c:formatCode>0.0</c:formatCode>
                <c:ptCount val="17"/>
                <c:pt idx="0">
                  <c:v>23.944108242179169</c:v>
                </c:pt>
                <c:pt idx="1">
                  <c:v>15.402975197726448</c:v>
                </c:pt>
                <c:pt idx="2">
                  <c:v>-3.5267701813229877</c:v>
                </c:pt>
                <c:pt idx="3">
                  <c:v>4.3823881241048781</c:v>
                </c:pt>
                <c:pt idx="4">
                  <c:v>4.4700159078343091</c:v>
                </c:pt>
                <c:pt idx="5">
                  <c:v>-2.5515957364193156</c:v>
                </c:pt>
                <c:pt idx="6">
                  <c:v>5.6893043865857891</c:v>
                </c:pt>
                <c:pt idx="7">
                  <c:v>2.8383999159175062</c:v>
                </c:pt>
                <c:pt idx="8">
                  <c:v>5.6851976593124363</c:v>
                </c:pt>
                <c:pt idx="9">
                  <c:v>8.2008382195937912</c:v>
                </c:pt>
                <c:pt idx="10">
                  <c:v>8.7218111742366915</c:v>
                </c:pt>
                <c:pt idx="11">
                  <c:v>8.4678163057523932</c:v>
                </c:pt>
                <c:pt idx="12">
                  <c:v>6.1672466870991087</c:v>
                </c:pt>
                <c:pt idx="13">
                  <c:v>-15.455621616452191</c:v>
                </c:pt>
                <c:pt idx="14">
                  <c:v>18.386179663535401</c:v>
                </c:pt>
                <c:pt idx="15">
                  <c:v>19.553569181431854</c:v>
                </c:pt>
                <c:pt idx="16">
                  <c:v>17.548841569269698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0F-4CE4-B802-2D41F212099E}"/>
            </c:ext>
          </c:extLst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Realna stopa</c:v>
                </c:pt>
              </c:strCache>
            </c:strRef>
          </c:tx>
          <c:spPr>
            <a:ln w="28575" cap="rnd">
              <a:solidFill>
                <a:srgbClr val="E88F88"/>
              </a:solidFill>
              <a:round/>
            </a:ln>
            <a:effectLst/>
          </c:spPr>
          <c:marker>
            <c:symbol val="none"/>
          </c:marker>
          <c:cat>
            <c:numRef>
              <c:f>Sheet1!$A$25:$A$41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Sheet1!$C$25:$C$41</c:f>
              <c:numCache>
                <c:formatCode>0.0</c:formatCode>
                <c:ptCount val="17"/>
                <c:pt idx="0">
                  <c:v>6.8101344482462025</c:v>
                </c:pt>
                <c:pt idx="1">
                  <c:v>7.2227601944690747</c:v>
                </c:pt>
                <c:pt idx="2">
                  <c:v>-5.7951333565923164</c:v>
                </c:pt>
                <c:pt idx="3">
                  <c:v>2.7343385963062303</c:v>
                </c:pt>
                <c:pt idx="4">
                  <c:v>3.2284699003380695</c:v>
                </c:pt>
                <c:pt idx="5">
                  <c:v>-2.7238032095524005</c:v>
                </c:pt>
                <c:pt idx="6">
                  <c:v>3.5489675514875643</c:v>
                </c:pt>
                <c:pt idx="7">
                  <c:v>1.7837026108255145</c:v>
                </c:pt>
                <c:pt idx="8">
                  <c:v>3.3903887941948483</c:v>
                </c:pt>
                <c:pt idx="9">
                  <c:v>2.9493052424748356</c:v>
                </c:pt>
                <c:pt idx="10">
                  <c:v>4.7164662571025104</c:v>
                </c:pt>
                <c:pt idx="11">
                  <c:v>5.0778815691359824</c:v>
                </c:pt>
                <c:pt idx="12">
                  <c:v>4.0629529086663183</c:v>
                </c:pt>
                <c:pt idx="13">
                  <c:v>-15.306894805411204</c:v>
                </c:pt>
                <c:pt idx="14">
                  <c:v>13.043473502520911</c:v>
                </c:pt>
                <c:pt idx="15">
                  <c:v>6.4066710228121622</c:v>
                </c:pt>
                <c:pt idx="16">
                  <c:v>6.3376981601643223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0F-4CE4-B802-2D41F212099E}"/>
            </c:ext>
          </c:extLst>
        </c:ser>
        <c:ser>
          <c:idx val="2"/>
          <c:order val="2"/>
          <c:tx>
            <c:strRef>
              <c:f>Sheet1!$D$24</c:f>
              <c:strCache>
                <c:ptCount val="1"/>
                <c:pt idx="0">
                  <c:v>Revidirana nominalna stopa</c:v>
                </c:pt>
              </c:strCache>
            </c:strRef>
          </c:tx>
          <c:spPr>
            <a:ln w="28575" cap="rnd">
              <a:solidFill>
                <a:srgbClr val="CFCFCF"/>
              </a:solidFill>
              <a:round/>
            </a:ln>
            <a:effectLst/>
          </c:spPr>
          <c:marker>
            <c:symbol val="none"/>
          </c:marker>
          <c:cat>
            <c:numRef>
              <c:f>Sheet1!$A$25:$A$41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Sheet1!$D$25:$D$41</c:f>
              <c:numCache>
                <c:formatCode>0.0</c:formatCode>
                <c:ptCount val="17"/>
                <c:pt idx="0">
                  <c:v>24.041235284640123</c:v>
                </c:pt>
                <c:pt idx="1">
                  <c:v>15.368519324170208</c:v>
                </c:pt>
                <c:pt idx="2">
                  <c:v>-3.8120023113902448</c:v>
                </c:pt>
                <c:pt idx="3">
                  <c:v>4.6499541704656338</c:v>
                </c:pt>
                <c:pt idx="4">
                  <c:v>3.7639425606296015</c:v>
                </c:pt>
                <c:pt idx="5">
                  <c:v>-2.1224154384947695</c:v>
                </c:pt>
                <c:pt idx="6">
                  <c:v>5.0591251866358959</c:v>
                </c:pt>
                <c:pt idx="7">
                  <c:v>3.5326879827794357</c:v>
                </c:pt>
                <c:pt idx="8">
                  <c:v>4.8669577274115738</c:v>
                </c:pt>
                <c:pt idx="9">
                  <c:v>8.8972142463016155</c:v>
                </c:pt>
                <c:pt idx="10">
                  <c:v>8.0237840486134075</c:v>
                </c:pt>
                <c:pt idx="11">
                  <c:v>8.1932420639856787</c:v>
                </c:pt>
                <c:pt idx="12">
                  <c:v>6.4655993189943786</c:v>
                </c:pt>
                <c:pt idx="13">
                  <c:v>-15.384115891477919</c:v>
                </c:pt>
                <c:pt idx="14">
                  <c:v>18.780556450842795</c:v>
                </c:pt>
                <c:pt idx="15">
                  <c:v>20.74134251220741</c:v>
                </c:pt>
                <c:pt idx="16">
                  <c:v>18.916395402595015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0F-4CE4-B802-2D41F212099E}"/>
            </c:ext>
          </c:extLst>
        </c:ser>
        <c:ser>
          <c:idx val="3"/>
          <c:order val="3"/>
          <c:tx>
            <c:strRef>
              <c:f>Sheet1!$E$24</c:f>
              <c:strCache>
                <c:ptCount val="1"/>
                <c:pt idx="0">
                  <c:v>Revidirana realna stopa</c:v>
                </c:pt>
              </c:strCache>
            </c:strRef>
          </c:tx>
          <c:spPr>
            <a:ln w="28575" cap="rnd">
              <a:solidFill>
                <a:srgbClr val="C05046"/>
              </a:solidFill>
              <a:round/>
            </a:ln>
            <a:effectLst/>
          </c:spPr>
          <c:marker>
            <c:symbol val="none"/>
          </c:marker>
          <c:cat>
            <c:numRef>
              <c:f>Sheet1!$A$25:$A$41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Sheet1!$E$25:$E$41</c:f>
              <c:numCache>
                <c:formatCode>0.0</c:formatCode>
                <c:ptCount val="17"/>
                <c:pt idx="0">
                  <c:v>7.1375495492347767</c:v>
                </c:pt>
                <c:pt idx="1">
                  <c:v>6.8986022565851357</c:v>
                </c:pt>
                <c:pt idx="2">
                  <c:v>-5.9944495971546985</c:v>
                </c:pt>
                <c:pt idx="3">
                  <c:v>2.7755974994969392</c:v>
                </c:pt>
                <c:pt idx="4">
                  <c:v>3.4097875423833415</c:v>
                </c:pt>
                <c:pt idx="5">
                  <c:v>-2.4873275202592424</c:v>
                </c:pt>
                <c:pt idx="6">
                  <c:v>3.3861237122828669</c:v>
                </c:pt>
                <c:pt idx="7">
                  <c:v>2.3703092928585932</c:v>
                </c:pt>
                <c:pt idx="8">
                  <c:v>2.5230629964212881</c:v>
                </c:pt>
                <c:pt idx="9">
                  <c:v>3.4393085399131706</c:v>
                </c:pt>
                <c:pt idx="10">
                  <c:v>3.2166835911151708</c:v>
                </c:pt>
                <c:pt idx="11">
                  <c:v>4.7329204613707958</c:v>
                </c:pt>
                <c:pt idx="12">
                  <c:v>4.3939163847730072</c:v>
                </c:pt>
                <c:pt idx="13">
                  <c:v>-14.992619300516722</c:v>
                </c:pt>
                <c:pt idx="14">
                  <c:v>13.046261851842473</c:v>
                </c:pt>
                <c:pt idx="15">
                  <c:v>7.7395468663410156</c:v>
                </c:pt>
                <c:pt idx="16">
                  <c:v>6.4783617112971399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0F-4CE4-B802-2D41F2120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4209839"/>
        <c:axId val="1435443551"/>
      </c:lineChart>
      <c:catAx>
        <c:axId val="137420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35443551"/>
        <c:crosses val="autoZero"/>
        <c:auto val="1"/>
        <c:lblAlgn val="ctr"/>
        <c:lblOffset val="100"/>
        <c:noMultiLvlLbl val="0"/>
      </c:catAx>
      <c:valAx>
        <c:axId val="1435443551"/>
        <c:scaling>
          <c:orientation val="minMax"/>
          <c:max val="25"/>
          <c:min val="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7420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59886264216971E-2"/>
          <c:y val="5.0925925925925923E-2"/>
          <c:w val="0.85861789151356083"/>
          <c:h val="0.735874526100904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grafik!$A$26</c:f>
              <c:strCache>
                <c:ptCount val="1"/>
                <c:pt idx="0">
                  <c:v>nominalna stopa</c:v>
                </c:pt>
              </c:strCache>
            </c:strRef>
          </c:tx>
          <c:spPr>
            <a:solidFill>
              <a:srgbClr val="C05046">
                <a:alpha val="98039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6">
                  <a:alpha val="98039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8-40E5-A5C5-0306FA0B6B47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6">
                  <a:alpha val="98039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08-40E5-A5C5-0306FA0B6B47}"/>
              </c:ext>
            </c:extLst>
          </c:dPt>
          <c:dLbls>
            <c:dLbl>
              <c:idx val="0"/>
              <c:layout>
                <c:manualLayout>
                  <c:x val="0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8-40E5-A5C5-0306FA0B6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grafik!$B$25:$C$25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grafik!$B$26:$C$26</c:f>
              <c:numCache>
                <c:formatCode>0.0</c:formatCode>
                <c:ptCount val="2"/>
                <c:pt idx="0">
                  <c:v>18.916395402590751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08-40E5-A5C5-0306FA0B6B47}"/>
            </c:ext>
          </c:extLst>
        </c:ser>
        <c:ser>
          <c:idx val="0"/>
          <c:order val="1"/>
          <c:tx>
            <c:strRef>
              <c:f>grafik!$A$27</c:f>
              <c:strCache>
                <c:ptCount val="1"/>
                <c:pt idx="0">
                  <c:v>realna stopa</c:v>
                </c:pt>
              </c:strCache>
            </c:strRef>
          </c:tx>
          <c:spPr>
            <a:solidFill>
              <a:srgbClr val="CFCF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08-40E5-A5C5-0306FA0B6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grafik!$B$25:$C$25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grafik!$B$27:$C$27</c:f>
              <c:numCache>
                <c:formatCode>0.0</c:formatCode>
                <c:ptCount val="2"/>
                <c:pt idx="0">
                  <c:v>6.4783617112933456</c:v>
                </c:pt>
                <c:pt idx="1">
                  <c:v>3.1641003548248392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08-40E5-A5C5-0306FA0B6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396335"/>
        <c:axId val="363998399"/>
      </c:barChart>
      <c:catAx>
        <c:axId val="69139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363998399"/>
        <c:crosses val="autoZero"/>
        <c:auto val="1"/>
        <c:lblAlgn val="ctr"/>
        <c:lblOffset val="100"/>
        <c:noMultiLvlLbl val="0"/>
      </c:catAx>
      <c:valAx>
        <c:axId val="36399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69139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'2024'!$C$3</c:f>
              <c:strCache>
                <c:ptCount val="1"/>
                <c:pt idx="0">
                  <c:v>2024.0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C05046">
                  <a:alpha val="98039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F4-45AB-A380-55BA91AE058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F4-45AB-A380-55BA91AE0583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F4-45AB-A380-55BA91AE0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'2024'!$B$4:$B$40</c:f>
              <c:strCache>
                <c:ptCount val="37"/>
                <c:pt idx="0">
                  <c:v>Austrija</c:v>
                </c:pt>
                <c:pt idx="1">
                  <c:v>Island</c:v>
                </c:pt>
                <c:pt idx="2">
                  <c:v>Njemačka</c:v>
                </c:pt>
                <c:pt idx="3">
                  <c:v>Letonija</c:v>
                </c:pt>
                <c:pt idx="4">
                  <c:v>Estonija</c:v>
                </c:pt>
                <c:pt idx="5">
                  <c:v>Finska</c:v>
                </c:pt>
                <c:pt idx="6">
                  <c:v>Luksemburg</c:v>
                </c:pt>
                <c:pt idx="7">
                  <c:v>Mađarska</c:v>
                </c:pt>
                <c:pt idx="8">
                  <c:v>Italija</c:v>
                </c:pt>
                <c:pt idx="9">
                  <c:v>Švedska</c:v>
                </c:pt>
                <c:pt idx="10">
                  <c:v>Rumunija</c:v>
                </c:pt>
                <c:pt idx="11">
                  <c:v>EU - 27</c:v>
                </c:pt>
                <c:pt idx="12">
                  <c:v>Belgija</c:v>
                </c:pt>
                <c:pt idx="13">
                  <c:v>Holandija</c:v>
                </c:pt>
                <c:pt idx="14">
                  <c:v>Češka</c:v>
                </c:pt>
                <c:pt idx="15">
                  <c:v>Francuska</c:v>
                </c:pt>
                <c:pt idx="16">
                  <c:v>Švajcarska</c:v>
                </c:pt>
                <c:pt idx="17">
                  <c:v>Slovenija</c:v>
                </c:pt>
                <c:pt idx="18">
                  <c:v>Portugalija</c:v>
                </c:pt>
                <c:pt idx="19">
                  <c:v>Norveška</c:v>
                </c:pt>
                <c:pt idx="20">
                  <c:v>Slovačka</c:v>
                </c:pt>
                <c:pt idx="21">
                  <c:v>Grčka</c:v>
                </c:pt>
                <c:pt idx="22">
                  <c:v>Bosna i Hercegovina</c:v>
                </c:pt>
                <c:pt idx="23">
                  <c:v>Irska</c:v>
                </c:pt>
                <c:pt idx="24">
                  <c:v>Litvanija</c:v>
                </c:pt>
                <c:pt idx="25">
                  <c:v>Sjeverna Makedonija</c:v>
                </c:pt>
                <c:pt idx="26">
                  <c:v>Bugarska</c:v>
                </c:pt>
                <c:pt idx="27">
                  <c:v>Poljska</c:v>
                </c:pt>
                <c:pt idx="28">
                  <c:v>Španija</c:v>
                </c:pt>
                <c:pt idx="29">
                  <c:v>Turska</c:v>
                </c:pt>
                <c:pt idx="30">
                  <c:v>Crna Gora</c:v>
                </c:pt>
                <c:pt idx="31">
                  <c:v>Kipar</c:v>
                </c:pt>
                <c:pt idx="32">
                  <c:v>Danska</c:v>
                </c:pt>
                <c:pt idx="33">
                  <c:v>Srbija</c:v>
                </c:pt>
                <c:pt idx="34">
                  <c:v>Hrvatska</c:v>
                </c:pt>
                <c:pt idx="35">
                  <c:v>Kosovo</c:v>
                </c:pt>
                <c:pt idx="36">
                  <c:v>Malta</c:v>
                </c:pt>
              </c:strCache>
            </c:strRef>
          </c:cat>
          <c:val>
            <c:numRef>
              <c:f>'2024'!$C$4:$C$40</c:f>
              <c:numCache>
                <c:formatCode>0.0</c:formatCode>
                <c:ptCount val="37"/>
                <c:pt idx="0">
                  <c:v>-1</c:v>
                </c:pt>
                <c:pt idx="1">
                  <c:v>-1</c:v>
                </c:pt>
                <c:pt idx="2">
                  <c:v>-0.5</c:v>
                </c:pt>
                <c:pt idx="3">
                  <c:v>-0.4</c:v>
                </c:pt>
                <c:pt idx="4">
                  <c:v>-0.1</c:v>
                </c:pt>
                <c:pt idx="5">
                  <c:v>-0.1</c:v>
                </c:pt>
                <c:pt idx="6">
                  <c:v>0.4</c:v>
                </c:pt>
                <c:pt idx="7">
                  <c:v>0.5</c:v>
                </c:pt>
                <c:pt idx="8">
                  <c:v>0.7</c:v>
                </c:pt>
                <c:pt idx="9">
                  <c:v>0.8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1.2</c:v>
                </c:pt>
                <c:pt idx="16">
                  <c:v>1.3</c:v>
                </c:pt>
                <c:pt idx="17">
                  <c:v>1.7</c:v>
                </c:pt>
                <c:pt idx="18">
                  <c:v>1.9</c:v>
                </c:pt>
                <c:pt idx="19">
                  <c:v>2.1</c:v>
                </c:pt>
                <c:pt idx="20">
                  <c:v>2.1</c:v>
                </c:pt>
                <c:pt idx="21">
                  <c:v>2.2999999999999998</c:v>
                </c:pt>
                <c:pt idx="22">
                  <c:v>2.5</c:v>
                </c:pt>
                <c:pt idx="23">
                  <c:v>2.6</c:v>
                </c:pt>
                <c:pt idx="24">
                  <c:v>2.8</c:v>
                </c:pt>
                <c:pt idx="25">
                  <c:v>2.8</c:v>
                </c:pt>
                <c:pt idx="26">
                  <c:v>2.8</c:v>
                </c:pt>
                <c:pt idx="27">
                  <c:v>2.9</c:v>
                </c:pt>
                <c:pt idx="28">
                  <c:v>3.2</c:v>
                </c:pt>
                <c:pt idx="29">
                  <c:v>3.2</c:v>
                </c:pt>
                <c:pt idx="30">
                  <c:v>3.2</c:v>
                </c:pt>
                <c:pt idx="31">
                  <c:v>3.4</c:v>
                </c:pt>
                <c:pt idx="32">
                  <c:v>3.5</c:v>
                </c:pt>
                <c:pt idx="33">
                  <c:v>3.9</c:v>
                </c:pt>
                <c:pt idx="34">
                  <c:v>3.9</c:v>
                </c:pt>
                <c:pt idx="35">
                  <c:v>4.4000000000000004</c:v>
                </c:pt>
                <c:pt idx="3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F4-45AB-A380-55BA91AE0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27"/>
        <c:axId val="246813168"/>
        <c:axId val="246811088"/>
      </c:barChart>
      <c:catAx>
        <c:axId val="24681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46811088"/>
        <c:crosses val="autoZero"/>
        <c:auto val="1"/>
        <c:lblAlgn val="ctr"/>
        <c:lblOffset val="100"/>
        <c:noMultiLvlLbl val="0"/>
      </c:catAx>
      <c:valAx>
        <c:axId val="246811088"/>
        <c:scaling>
          <c:orientation val="minMax"/>
          <c:max val="8"/>
          <c:min val="-2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468131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19246961125655E-2"/>
          <c:y val="7.2968490878938641E-2"/>
          <c:w val="0.68169100819578132"/>
          <c:h val="0.75407372585889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grafik!$M$20</c:f>
              <c:strCache>
                <c:ptCount val="1"/>
                <c:pt idx="0">
                  <c:v>IQ2025, prvi preliminarni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80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IQ</a:t>
                    </a:r>
                    <a:r>
                      <a:rPr lang="en-US" sz="8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 </a:t>
                    </a:r>
                  </a:p>
                  <a:p>
                    <a:pPr>
                      <a:defRPr sz="800" b="1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Arial Nova" panose="020B0504020202020204" pitchFamily="34" charset="0"/>
                      </a:defRPr>
                    </a:pPr>
                    <a:fld id="{BC851730-EC61-4309-903A-8DE02FDEE918}" type="VALUE">
                      <a:rPr lang="en-US" sz="80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pPr>
                        <a:defRPr sz="800" b="1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latin typeface="Arial Nova" panose="020B05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CC-43AF-AB3E-8CF52C182C01}"/>
                </c:ext>
              </c:extLst>
            </c:dLbl>
            <c:dLbl>
              <c:idx val="1"/>
              <c:layout>
                <c:manualLayout>
                  <c:x val="9.7761266986019692E-4"/>
                  <c:y val="0.19300818712093976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800">
                        <a:latin typeface="Arial Nova" panose="020B0504020202020204" pitchFamily="34" charset="0"/>
                      </a:rPr>
                      <a:t>IQ</a:t>
                    </a:r>
                  </a:p>
                  <a:p>
                    <a:pPr>
                      <a:defRPr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</a:defRPr>
                    </a:pPr>
                    <a:fld id="{B737E0EC-2CA7-4743-91AA-7125594154A0}" type="VALUE">
                      <a:rPr lang="en-US" sz="800">
                        <a:latin typeface="Arial Nova" panose="020B0504020202020204" pitchFamily="34" charset="0"/>
                      </a:rPr>
                      <a:pPr>
                        <a:defRPr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ova" panose="020B05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6486460064522424E-2"/>
                      <c:h val="0.14753516635162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CC-43AF-AB3E-8CF52C182C01}"/>
                </c:ext>
              </c:extLst>
            </c:dLbl>
            <c:spPr>
              <a:solidFill>
                <a:srgbClr val="D9EC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grafik!$L$21:$L$22</c:f>
              <c:strCache>
                <c:ptCount val="2"/>
                <c:pt idx="0">
                  <c:v>nominalni rast</c:v>
                </c:pt>
                <c:pt idx="1">
                  <c:v>realni rast</c:v>
                </c:pt>
              </c:strCache>
            </c:strRef>
          </c:cat>
          <c:val>
            <c:numRef>
              <c:f>grafik!$M$21:$M$22</c:f>
              <c:numCache>
                <c:formatCode>0.0</c:formatCode>
                <c:ptCount val="2"/>
                <c:pt idx="0">
                  <c:v>5.3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C-43AF-AB3E-8CF52C182C01}"/>
            </c:ext>
          </c:extLst>
        </c:ser>
        <c:ser>
          <c:idx val="1"/>
          <c:order val="1"/>
          <c:tx>
            <c:strRef>
              <c:f>grafik!$N$20</c:f>
              <c:strCache>
                <c:ptCount val="1"/>
                <c:pt idx="0">
                  <c:v>IQ2025, drugi preliminarni</c:v>
                </c:pt>
              </c:strCache>
            </c:strRef>
          </c:tx>
          <c:spPr>
            <a:solidFill>
              <a:srgbClr val="E06E6E">
                <a:alpha val="97647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800" b="1">
                        <a:latin typeface="Arial Nova" panose="020B0504020202020204" pitchFamily="34" charset="0"/>
                      </a:rPr>
                      <a:t>IQ*</a:t>
                    </a:r>
                  </a:p>
                  <a:p>
                    <a:pPr algn="ctr">
                      <a:defRPr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</a:defRPr>
                    </a:pPr>
                    <a:fld id="{388AA576-16D4-4A04-880B-7ED5C2CB4A21}" type="VALUE">
                      <a:rPr lang="en-US" sz="800" b="1">
                        <a:latin typeface="Arial Nova" panose="020B0504020202020204" pitchFamily="34" charset="0"/>
                      </a:rPr>
                      <a:pPr algn="ctr">
                        <a:defRPr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ova" panose="020B05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EAC0C0"/>
                </a:solidFill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CC-43AF-AB3E-8CF52C182C01}"/>
                </c:ext>
              </c:extLst>
            </c:dLbl>
            <c:dLbl>
              <c:idx val="1"/>
              <c:layout>
                <c:manualLayout>
                  <c:x val="1.9552253397204745E-3"/>
                  <c:y val="0.20050642642935795"/>
                </c:manualLayout>
              </c:layout>
              <c:tx>
                <c:rich>
                  <a:bodyPr/>
                  <a:lstStyle/>
                  <a:p>
                    <a:r>
                      <a:rPr lang="en-US" sz="700" b="1">
                        <a:latin typeface="Arial Nova" panose="020B0504020202020204" pitchFamily="34" charset="0"/>
                      </a:rPr>
                      <a:t>IQ*</a:t>
                    </a:r>
                  </a:p>
                  <a:p>
                    <a:fld id="{B36438CB-F74F-40C5-85BE-C97C56801FBC}" type="VALUE">
                      <a:rPr lang="en-US" sz="700" b="1">
                        <a:latin typeface="Arial Nova" panose="020B05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6CC-43AF-AB3E-8CF52C182C01}"/>
                </c:ext>
              </c:extLst>
            </c:dLbl>
            <c:spPr>
              <a:solidFill>
                <a:srgbClr val="EAC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grafik!$L$21:$L$22</c:f>
              <c:strCache>
                <c:ptCount val="2"/>
                <c:pt idx="0">
                  <c:v>nominalni rast</c:v>
                </c:pt>
                <c:pt idx="1">
                  <c:v>realni rast</c:v>
                </c:pt>
              </c:strCache>
            </c:strRef>
          </c:cat>
          <c:val>
            <c:numRef>
              <c:f>grafik!$N$21:$N$22</c:f>
              <c:numCache>
                <c:formatCode>0.0</c:formatCode>
                <c:ptCount val="2"/>
                <c:pt idx="0">
                  <c:v>5.6885662791325728</c:v>
                </c:pt>
                <c:pt idx="1">
                  <c:v>2.7627598549709234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CC-43AF-AB3E-8CF52C182C01}"/>
            </c:ext>
          </c:extLst>
        </c:ser>
        <c:ser>
          <c:idx val="2"/>
          <c:order val="2"/>
          <c:tx>
            <c:strRef>
              <c:f>grafik!$O$20</c:f>
              <c:strCache>
                <c:ptCount val="1"/>
                <c:pt idx="0">
                  <c:v>IIQ2025, preliminarni</c:v>
                </c:pt>
              </c:strCache>
            </c:strRef>
          </c:tx>
          <c:spPr>
            <a:solidFill>
              <a:srgbClr val="C05046">
                <a:alpha val="98039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800" b="1">
                        <a:latin typeface="Arial Nova" panose="020B0504020202020204" pitchFamily="34" charset="0"/>
                      </a:rPr>
                      <a:t>IIQ</a:t>
                    </a:r>
                  </a:p>
                  <a:p>
                    <a:pPr>
                      <a:defRPr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</a:defRPr>
                    </a:pPr>
                    <a:fld id="{41C46975-95C8-499C-9CBB-ED5AEE725111}" type="VALUE">
                      <a:rPr lang="en-US" sz="800" b="1">
                        <a:latin typeface="Arial Nova" panose="020B0504020202020204" pitchFamily="34" charset="0"/>
                      </a:rPr>
                      <a:pPr>
                        <a:defRPr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ova" panose="020B05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EAC0C0"/>
                </a:solidFill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6CC-43AF-AB3E-8CF52C182C01}"/>
                </c:ext>
              </c:extLst>
            </c:dLbl>
            <c:dLbl>
              <c:idx val="1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800" b="1">
                        <a:latin typeface="Arial Nova" panose="020B0504020202020204" pitchFamily="34" charset="0"/>
                      </a:rPr>
                      <a:t>IIQ</a:t>
                    </a:r>
                  </a:p>
                  <a:p>
                    <a:pPr>
                      <a:defRPr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ova" panose="020B0504020202020204" pitchFamily="34" charset="0"/>
                      </a:defRPr>
                    </a:pPr>
                    <a:fld id="{2290D742-61AB-4331-8598-D289820D3ABA}" type="VALUE">
                      <a:rPr lang="en-US" sz="800" b="1">
                        <a:latin typeface="Arial Nova" panose="020B0504020202020204" pitchFamily="34" charset="0"/>
                      </a:rPr>
                      <a:pPr>
                        <a:defRPr sz="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ova" panose="020B05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EAC0C0"/>
                </a:solidFill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CC-43AF-AB3E-8CF52C182C01}"/>
                </c:ext>
              </c:extLst>
            </c:dLbl>
            <c:spPr>
              <a:solidFill>
                <a:srgbClr val="EAC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grafik!$L$21:$L$22</c:f>
              <c:strCache>
                <c:ptCount val="2"/>
                <c:pt idx="0">
                  <c:v>nominalni rast</c:v>
                </c:pt>
                <c:pt idx="1">
                  <c:v>realni rast</c:v>
                </c:pt>
              </c:strCache>
            </c:strRef>
          </c:cat>
          <c:val>
            <c:numRef>
              <c:f>grafik!$O$21:$O$22</c:f>
              <c:numCache>
                <c:formatCode>0.0</c:formatCode>
                <c:ptCount val="2"/>
                <c:pt idx="0">
                  <c:v>8.6377411661403301</c:v>
                </c:pt>
                <c:pt idx="1">
                  <c:v>3.4882404738288955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CC-43AF-AB3E-8CF52C182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8"/>
        <c:axId val="1759799248"/>
        <c:axId val="1760260608"/>
      </c:barChart>
      <c:catAx>
        <c:axId val="175979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60260608"/>
        <c:crosses val="autoZero"/>
        <c:auto val="1"/>
        <c:lblAlgn val="ctr"/>
        <c:lblOffset val="100"/>
        <c:noMultiLvlLbl val="0"/>
      </c:catAx>
      <c:valAx>
        <c:axId val="1760260608"/>
        <c:scaling>
          <c:orientation val="minMax"/>
          <c:max val="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5979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78475586240444"/>
          <c:y val="0.24430029322664659"/>
          <c:w val="0.2484838920992731"/>
          <c:h val="0.51139880645220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1156576739382"/>
          <c:y val="1.7973856209150325E-2"/>
          <c:w val="0.83253164665892176"/>
          <c:h val="0.875849673202614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'2025Q2'!$C$3</c:f>
              <c:strCache>
                <c:ptCount val="1"/>
                <c:pt idx="0">
                  <c:v>2q2025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rgbClr val="FF75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6-4A11-A385-DB49189AC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'2025Q2'!$B$4:$B$38</c:f>
              <c:strCache>
                <c:ptCount val="35"/>
                <c:pt idx="0">
                  <c:v>Norveška</c:v>
                </c:pt>
                <c:pt idx="1">
                  <c:v>Island</c:v>
                </c:pt>
                <c:pt idx="2">
                  <c:v>Luksemburg</c:v>
                </c:pt>
                <c:pt idx="3">
                  <c:v>Finska</c:v>
                </c:pt>
                <c:pt idx="4">
                  <c:v>Njemačka</c:v>
                </c:pt>
                <c:pt idx="5">
                  <c:v>Austrija</c:v>
                </c:pt>
                <c:pt idx="6">
                  <c:v>Mađarska</c:v>
                </c:pt>
                <c:pt idx="7">
                  <c:v>Italija</c:v>
                </c:pt>
                <c:pt idx="8">
                  <c:v>Slovačka</c:v>
                </c:pt>
                <c:pt idx="9">
                  <c:v>Francuska</c:v>
                </c:pt>
                <c:pt idx="10">
                  <c:v>Slovenija</c:v>
                </c:pt>
                <c:pt idx="11">
                  <c:v>Estonija</c:v>
                </c:pt>
                <c:pt idx="12">
                  <c:v>Švedska</c:v>
                </c:pt>
                <c:pt idx="13">
                  <c:v>Belgija</c:v>
                </c:pt>
                <c:pt idx="14">
                  <c:v>Švajcarska</c:v>
                </c:pt>
                <c:pt idx="15">
                  <c:v>Danska</c:v>
                </c:pt>
                <c:pt idx="16">
                  <c:v>EU - 27</c:v>
                </c:pt>
                <c:pt idx="17">
                  <c:v>Holandija</c:v>
                </c:pt>
                <c:pt idx="18">
                  <c:v>Portugalija</c:v>
                </c:pt>
                <c:pt idx="19">
                  <c:v>Letonija</c:v>
                </c:pt>
                <c:pt idx="20">
                  <c:v>Grčka</c:v>
                </c:pt>
                <c:pt idx="21">
                  <c:v>Srbija</c:v>
                </c:pt>
                <c:pt idx="22">
                  <c:v>Češka</c:v>
                </c:pt>
                <c:pt idx="23">
                  <c:v>Rumunija</c:v>
                </c:pt>
                <c:pt idx="24">
                  <c:v>Španija</c:v>
                </c:pt>
                <c:pt idx="25">
                  <c:v>Malta</c:v>
                </c:pt>
                <c:pt idx="26">
                  <c:v>Litvanija</c:v>
                </c:pt>
                <c:pt idx="27">
                  <c:v>Poljska</c:v>
                </c:pt>
                <c:pt idx="28">
                  <c:v>Sjeverna Makedonija</c:v>
                </c:pt>
                <c:pt idx="29">
                  <c:v>Hrvatska</c:v>
                </c:pt>
                <c:pt idx="30">
                  <c:v>Bugarska</c:v>
                </c:pt>
                <c:pt idx="31">
                  <c:v>Crna Gora</c:v>
                </c:pt>
                <c:pt idx="32">
                  <c:v>Kipar</c:v>
                </c:pt>
                <c:pt idx="33">
                  <c:v>Turska</c:v>
                </c:pt>
                <c:pt idx="34">
                  <c:v>Irska</c:v>
                </c:pt>
              </c:strCache>
            </c:strRef>
          </c:cat>
          <c:val>
            <c:numRef>
              <c:f>'2025Q2'!$C$4:$C$38</c:f>
              <c:numCache>
                <c:formatCode>0.0</c:formatCode>
                <c:ptCount val="35"/>
                <c:pt idx="0">
                  <c:v>-2.1</c:v>
                </c:pt>
                <c:pt idx="1">
                  <c:v>-1.9</c:v>
                </c:pt>
                <c:pt idx="2">
                  <c:v>-0.4</c:v>
                </c:pt>
                <c:pt idx="3">
                  <c:v>-0.3</c:v>
                </c:pt>
                <c:pt idx="4">
                  <c:v>-0.2</c:v>
                </c:pt>
                <c:pt idx="5">
                  <c:v>-0.1</c:v>
                </c:pt>
                <c:pt idx="6">
                  <c:v>0.1</c:v>
                </c:pt>
                <c:pt idx="7">
                  <c:v>0.3</c:v>
                </c:pt>
                <c:pt idx="8">
                  <c:v>0.6</c:v>
                </c:pt>
                <c:pt idx="9">
                  <c:v>0.7</c:v>
                </c:pt>
                <c:pt idx="10">
                  <c:v>0.7</c:v>
                </c:pt>
                <c:pt idx="11">
                  <c:v>0.9</c:v>
                </c:pt>
                <c:pt idx="12">
                  <c:v>0.9</c:v>
                </c:pt>
                <c:pt idx="13">
                  <c:v>1</c:v>
                </c:pt>
                <c:pt idx="14">
                  <c:v>1.2</c:v>
                </c:pt>
                <c:pt idx="15">
                  <c:v>1.3</c:v>
                </c:pt>
                <c:pt idx="16">
                  <c:v>1.4</c:v>
                </c:pt>
                <c:pt idx="17">
                  <c:v>1.5</c:v>
                </c:pt>
                <c:pt idx="18">
                  <c:v>1.5</c:v>
                </c:pt>
                <c:pt idx="19">
                  <c:v>1.7</c:v>
                </c:pt>
                <c:pt idx="20">
                  <c:v>1.7</c:v>
                </c:pt>
                <c:pt idx="21">
                  <c:v>2.1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2.7</c:v>
                </c:pt>
                <c:pt idx="25">
                  <c:v>2.7</c:v>
                </c:pt>
                <c:pt idx="26">
                  <c:v>3.1</c:v>
                </c:pt>
                <c:pt idx="27">
                  <c:v>3.2</c:v>
                </c:pt>
                <c:pt idx="28">
                  <c:v>3.4</c:v>
                </c:pt>
                <c:pt idx="29">
                  <c:v>3.4</c:v>
                </c:pt>
                <c:pt idx="30">
                  <c:v>3.5</c:v>
                </c:pt>
                <c:pt idx="31">
                  <c:v>3.5</c:v>
                </c:pt>
                <c:pt idx="32">
                  <c:v>3.6</c:v>
                </c:pt>
                <c:pt idx="33">
                  <c:v>4.8</c:v>
                </c:pt>
                <c:pt idx="34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6-4A11-A385-DB49189AC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27"/>
        <c:axId val="246813168"/>
        <c:axId val="246811088"/>
      </c:barChart>
      <c:catAx>
        <c:axId val="24681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46811088"/>
        <c:crosses val="autoZero"/>
        <c:auto val="1"/>
        <c:lblAlgn val="ctr"/>
        <c:lblOffset val="100"/>
        <c:tickLblSkip val="1"/>
        <c:noMultiLvlLbl val="0"/>
      </c:catAx>
      <c:valAx>
        <c:axId val="2468110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4681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sr-Latn-ME" sz="960" b="1" i="0" u="none" strike="noStrike" baseline="0" dirty="0">
                <a:effectLst/>
              </a:rPr>
              <a:t>Bruto domaći proizvod i bruto nacionalni dohodak u tekućim cijenama</a:t>
            </a:r>
            <a:endParaRPr lang="en-US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770235031300698"/>
          <c:y val="8.3680530924625435E-2"/>
          <c:w val="0.79086915950937298"/>
          <c:h val="0.71762408077368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'Grafik MNE'!$A$2</c:f>
              <c:strCache>
                <c:ptCount val="1"/>
                <c:pt idx="0">
                  <c:v>Bruto domaći proizvod</c:v>
                </c:pt>
              </c:strCache>
            </c:strRef>
          </c:tx>
          <c:spPr>
            <a:solidFill>
              <a:srgbClr val="9FB5BB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B5B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7DC-4191-B503-BD857B5D2E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DC-4191-B503-BD857B5D2E0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Arial Nova"/>
                    <a:ea typeface="Arial Nova"/>
                    <a:cs typeface="Arial Nov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'Grafik MNE'!$O$1:$P$1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'Grafik MNE'!$O$2:$P$2</c:f>
              <c:numCache>
                <c:formatCode>_(* #,##0_);_(* \(#,##0\);_(* "-"??_);_(@_)</c:formatCode>
                <c:ptCount val="2"/>
                <c:pt idx="0">
                  <c:v>7068843051.3125753</c:v>
                </c:pt>
                <c:pt idx="1">
                  <c:v>7644530496.6630602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DC-4191-B503-BD857B5D2E00}"/>
            </c:ext>
          </c:extLst>
        </c:ser>
        <c:ser>
          <c:idx val="1"/>
          <c:order val="1"/>
          <c:tx>
            <c:strRef>
              <c:f>'Grafik MNE'!$A$3</c:f>
              <c:strCache>
                <c:ptCount val="1"/>
                <c:pt idx="0">
                  <c:v>Bruto nacionalni dohodak</c:v>
                </c:pt>
              </c:strCache>
            </c:strRef>
          </c:tx>
          <c:spPr>
            <a:solidFill>
              <a:srgbClr val="C05046">
                <a:alpha val="98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5046">
                  <a:alpha val="98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7DC-4191-B503-BD857B5D2E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DC-4191-B503-BD857B5D2E0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Arial Nova"/>
                    <a:ea typeface="Arial Nova"/>
                    <a:cs typeface="Arial Nov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'Grafik MNE'!$O$1:$P$1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'Grafik MNE'!$O$3:$P$3</c:f>
              <c:numCache>
                <c:formatCode>_(* #,##0_);_(* \(#,##0\);_(* "-"??_);_(@_)</c:formatCode>
                <c:ptCount val="2"/>
                <c:pt idx="0">
                  <c:v>7136237257.7631674</c:v>
                </c:pt>
                <c:pt idx="1">
                  <c:v>7623185485.6293955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DC-4191-B503-BD857B5D2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674739920"/>
        <c:axId val="1"/>
      </c:barChart>
      <c:catAx>
        <c:axId val="167473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Arial Nova"/>
                <a:ea typeface="Arial Nova"/>
                <a:cs typeface="Arial Nova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Arial Nova"/>
                    <a:ea typeface="Arial Nova"/>
                    <a:cs typeface="Arial Nova"/>
                  </a:defRPr>
                </a:pPr>
                <a:r>
                  <a:rPr lang="en-US"/>
                  <a:t>u mil. EUR</a:t>
                </a:r>
              </a:p>
            </c:rich>
          </c:tx>
          <c:layout>
            <c:manualLayout>
              <c:xMode val="edge"/>
              <c:yMode val="edge"/>
              <c:x val="1.8541110308809654E-2"/>
              <c:y val="0.37317317317317317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Arial Nova"/>
                <a:ea typeface="Arial Nova"/>
                <a:cs typeface="Arial Nova"/>
              </a:defRPr>
            </a:pPr>
            <a:endParaRPr lang="en-US"/>
          </a:p>
        </c:txPr>
        <c:crossAx val="16747399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156829110430791E-2"/>
                <c:y val="0.49520448025392177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800" b="0" i="0" u="none" strike="noStrike" baseline="0">
                      <a:solidFill>
                        <a:srgbClr val="000000"/>
                      </a:solidFill>
                      <a:latin typeface="Arial Nova"/>
                      <a:ea typeface="Arial Nova"/>
                      <a:cs typeface="Arial Nova"/>
                    </a:defRPr>
                  </a:pPr>
                  <a:r>
                    <a:rPr lang="en-US"/>
                    <a:t> </a:t>
                  </a:r>
                </a:p>
              </c:rich>
            </c:tx>
            <c:spPr>
              <a:effectLst>
                <a:glow>
                  <a:srgbClr val="4472C4">
                    <a:alpha val="40000"/>
                  </a:srgbClr>
                </a:glow>
              </a:effectLst>
            </c:spPr>
          </c:dispUnitsLbl>
        </c:dispUnits>
      </c:valAx>
    </c:plotArea>
    <c:legend>
      <c:legendPos val="b"/>
      <c:legendEntry>
        <c:idx val="0"/>
        <c:txPr>
          <a:bodyPr/>
          <a:lstStyle/>
          <a:p>
            <a:pPr>
              <a:defRPr sz="825" b="0" i="0" u="none" strike="noStrike" baseline="0">
                <a:solidFill>
                  <a:srgbClr val="333333"/>
                </a:solidFill>
                <a:latin typeface="Arial Nova"/>
                <a:ea typeface="Arial Nova"/>
                <a:cs typeface="Arial Nova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25" b="0" i="0" u="none" strike="noStrike" baseline="0">
                <a:solidFill>
                  <a:srgbClr val="333333"/>
                </a:solidFill>
                <a:latin typeface="Arial Nova"/>
                <a:ea typeface="Arial Nova"/>
                <a:cs typeface="Arial Nova"/>
              </a:defRPr>
            </a:pPr>
            <a:endParaRPr lang="en-US"/>
          </a:p>
        </c:txPr>
      </c:legendEntry>
      <c:layout>
        <c:manualLayout>
          <c:xMode val="edge"/>
          <c:yMode val="edge"/>
          <c:x val="0.26847406082973252"/>
          <c:y val="0.88125952724377921"/>
          <c:w val="0.49823959777953525"/>
          <c:h val="7.1327075106602633E-2"/>
        </c:manualLayout>
      </c:layout>
      <c:overlay val="0"/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Arial Nova"/>
              <a:ea typeface="Arial Nova"/>
              <a:cs typeface="Arial Nova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ova"/>
          <a:ea typeface="Arial Nova"/>
          <a:cs typeface="Arial Nova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0.3605</cdr:x>
      <cdr:y>0.37296</cdr:y>
    </cdr:from>
    <cdr:to>
      <cdr:x>0.4185</cdr:x>
      <cdr:y>0.55126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85B1A2-F849-42D4-B485-01B73F46CEDB}"/>
            </a:ext>
          </a:extLst>
        </cdr:cNvPr>
        <cdr:cNvSpPr txBox="1"/>
      </cdr:nvSpPr>
      <cdr:spPr>
        <a:xfrm xmlns:a="http://schemas.openxmlformats.org/drawingml/2006/main">
          <a:off x="2190750" y="1195389"/>
          <a:ext cx="35242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4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9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3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9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0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0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A1FB1-6013-459B-9BE0-62D18868122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B6DFB0-1889-435C-B2FC-45E9078B1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8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7;p12">
            <a:extLst>
              <a:ext uri="{FF2B5EF4-FFF2-40B4-BE49-F238E27FC236}">
                <a16:creationId xmlns:a16="http://schemas.microsoft.com/office/drawing/2014/main" id="{2B6E09A5-1F12-46F9-A44F-04E6377A509B}"/>
              </a:ext>
            </a:extLst>
          </p:cNvPr>
          <p:cNvSpPr txBox="1">
            <a:spLocks/>
          </p:cNvSpPr>
          <p:nvPr/>
        </p:nvSpPr>
        <p:spPr>
          <a:xfrm>
            <a:off x="1204712" y="2925811"/>
            <a:ext cx="10018550" cy="5982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sr-Latn-ME" sz="3600" dirty="0"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sr-Latn-ME" sz="3600" dirty="0"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sr-Latn-ME" sz="3600" dirty="0"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PRESS KONFERENCIJA 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en-US" sz="3600" dirty="0"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algn="ctr"/>
            <a:endParaRPr lang="en-GB" sz="4400" dirty="0"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05CB92-7020-4D2F-BEF1-9156F65D7134}"/>
              </a:ext>
            </a:extLst>
          </p:cNvPr>
          <p:cNvSpPr/>
          <p:nvPr/>
        </p:nvSpPr>
        <p:spPr>
          <a:xfrm>
            <a:off x="7407486" y="5486089"/>
            <a:ext cx="4699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Podgorica, </a:t>
            </a:r>
            <a:r>
              <a:rPr lang="sr-Latn-ME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17</a:t>
            </a:r>
            <a:r>
              <a:rPr lang="en-GB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. </a:t>
            </a:r>
            <a:r>
              <a:rPr lang="sr-Latn-ME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Septembar</a:t>
            </a:r>
            <a:r>
              <a:rPr lang="en-GB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 202</a:t>
            </a:r>
            <a:r>
              <a:rPr lang="sr-Latn-ME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5</a:t>
            </a:r>
            <a:r>
              <a:rPr lang="en-GB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. </a:t>
            </a:r>
            <a:r>
              <a:rPr lang="sr-Latn-ME" sz="2000" dirty="0">
                <a:solidFill>
                  <a:srgbClr val="CFCFCF"/>
                </a:solidFill>
                <a:latin typeface="Arial Nova" panose="020B0504020202020204" pitchFamily="34" charset="0"/>
                <a:sym typeface="Inter-Regular"/>
              </a:rPr>
              <a:t>godine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3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2" y="1087626"/>
            <a:ext cx="10515601" cy="514629"/>
          </a:xfrm>
        </p:spPr>
        <p:txBody>
          <a:bodyPr>
            <a:normAutofit/>
          </a:bodyPr>
          <a:lstStyle/>
          <a:p>
            <a:r>
              <a:rPr lang="sr-Latn-ME" sz="1600" dirty="0"/>
              <a:t>Međunarodni pregled stopa realnog rasta BDP-a (%):</a:t>
            </a:r>
          </a:p>
          <a:p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domaći proizvod za 2024.godinu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8B3206-15A5-44F4-A9E8-89B157B28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289542"/>
              </p:ext>
            </p:extLst>
          </p:nvPr>
        </p:nvGraphicFramePr>
        <p:xfrm>
          <a:off x="1250577" y="1330036"/>
          <a:ext cx="8798858" cy="524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00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domaći proizvod za II kvartal 2025. godine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076BA6-A066-4A1C-A092-9B8E35A94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085570"/>
              </p:ext>
            </p:extLst>
          </p:nvPr>
        </p:nvGraphicFramePr>
        <p:xfrm>
          <a:off x="838200" y="1967345"/>
          <a:ext cx="4805219" cy="2609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327">
                  <a:extLst>
                    <a:ext uri="{9D8B030D-6E8A-4147-A177-3AD203B41FA5}">
                      <a16:colId xmlns:a16="http://schemas.microsoft.com/office/drawing/2014/main" val="1828092526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2121316901"/>
                    </a:ext>
                  </a:extLst>
                </a:gridCol>
                <a:gridCol w="1034474">
                  <a:extLst>
                    <a:ext uri="{9D8B030D-6E8A-4147-A177-3AD203B41FA5}">
                      <a16:colId xmlns:a16="http://schemas.microsoft.com/office/drawing/2014/main" val="1134692750"/>
                    </a:ext>
                  </a:extLst>
                </a:gridCol>
              </a:tblGrid>
              <a:tr h="535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 2025 (p)*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IIQ 2025 (p)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81900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BDP u tekućim cijenama, mil. EUR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1 562,1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2 008,1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024219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BDP u stalnim cijenama, mil. EUR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1 518,8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1 912,9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240562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Stopa nominalnog rasta, 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66241"/>
                  </a:ext>
                </a:extLst>
              </a:tr>
              <a:tr h="518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Stopa realnog rasta, 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91667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BF3E2-64F0-46DC-AC3E-9D24FCA66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799593"/>
              </p:ext>
            </p:extLst>
          </p:nvPr>
        </p:nvGraphicFramePr>
        <p:xfrm>
          <a:off x="6096001" y="1967345"/>
          <a:ext cx="5257800" cy="260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29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2" y="1087626"/>
            <a:ext cx="10515601" cy="514629"/>
          </a:xfrm>
        </p:spPr>
        <p:txBody>
          <a:bodyPr>
            <a:normAutofit/>
          </a:bodyPr>
          <a:lstStyle/>
          <a:p>
            <a:r>
              <a:rPr lang="sr-Latn-ME" sz="1600" dirty="0"/>
              <a:t>Međunarodni pregled stopa realnog rasta BDP-a (%):</a:t>
            </a:r>
          </a:p>
          <a:p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domaći proizvod za IIQ2025.godinu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3342D6-61CA-4EAA-9690-5A0C34654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565697"/>
              </p:ext>
            </p:extLst>
          </p:nvPr>
        </p:nvGraphicFramePr>
        <p:xfrm>
          <a:off x="2554941" y="1407458"/>
          <a:ext cx="6446184" cy="515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9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6" y="1270187"/>
            <a:ext cx="10515601" cy="1777813"/>
          </a:xfrm>
        </p:spPr>
        <p:txBody>
          <a:bodyPr>
            <a:normAutofit/>
          </a:bodyPr>
          <a:lstStyle/>
          <a:p>
            <a:r>
              <a:rPr lang="sr-Latn-ME" sz="2000" dirty="0">
                <a:latin typeface="Arial Nova" panose="020B0504020202020204" pitchFamily="34" charset="0"/>
              </a:rPr>
              <a:t>Bruto nacionalni dohodak Crne Gore u 2024. godini iznosio je 7 623 miliona eura (99,7% BDP-a) i nominalno je veći u odnosu na 2023. godinu za 6,8%. </a:t>
            </a:r>
          </a:p>
          <a:p>
            <a:r>
              <a:rPr lang="sr-Latn-ME" sz="2000" dirty="0">
                <a:latin typeface="Arial Nova" panose="020B0504020202020204" pitchFamily="34" charset="0"/>
              </a:rPr>
              <a:t>Saldo primarnog dohotka iz inostranstva za 2024. godinu bio je negativan i iznosio je 21,3 miliona eura što je za 88,7 miliona eura manje nego u 2023. godini. </a:t>
            </a:r>
          </a:p>
          <a:p>
            <a:r>
              <a:rPr lang="sr-Latn-ME" sz="2000" dirty="0">
                <a:latin typeface="Arial Nova" panose="020B0504020202020204" pitchFamily="34" charset="0"/>
              </a:rPr>
              <a:t>Bruto nacionalni dohodak po stanovniku u 2024. godini iznosio je 12 226 eura. 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nacionalni dohodak za 2024. godinu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D89047-C8AD-49CA-8695-4100B9062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966605"/>
              </p:ext>
            </p:extLst>
          </p:nvPr>
        </p:nvGraphicFramePr>
        <p:xfrm>
          <a:off x="2057399" y="3149600"/>
          <a:ext cx="7951694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47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;p12"/>
          <p:cNvSpPr txBox="1">
            <a:spLocks/>
          </p:cNvSpPr>
          <p:nvPr/>
        </p:nvSpPr>
        <p:spPr>
          <a:xfrm>
            <a:off x="1126474" y="2262427"/>
            <a:ext cx="10018550" cy="2373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en-GB" sz="5400" dirty="0"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HVALA NA PA</a:t>
            </a:r>
            <a:r>
              <a:rPr lang="sr-Latn-RS" sz="5400" dirty="0"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ŽNJI</a:t>
            </a:r>
          </a:p>
        </p:txBody>
      </p:sp>
    </p:spTree>
    <p:extLst>
      <p:ext uri="{BB962C8B-B14F-4D97-AF65-F5344CB8AC3E}">
        <p14:creationId xmlns:p14="http://schemas.microsoft.com/office/powerpoint/2010/main" val="76511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;p12"/>
          <p:cNvSpPr txBox="1">
            <a:spLocks/>
          </p:cNvSpPr>
          <p:nvPr/>
        </p:nvSpPr>
        <p:spPr>
          <a:xfrm>
            <a:off x="1209038" y="1742252"/>
            <a:ext cx="10018550" cy="301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576263" marR="0" lvl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B9BD5"/>
              </a:buClr>
              <a:buSzPts val="3200"/>
              <a:buFont typeface="Wingdings" panose="05000000000000000000" pitchFamily="2" charset="2"/>
              <a:buChar char="q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sym typeface="Inter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5B9BD5"/>
              </a:buClr>
              <a:buSzPts val="3200"/>
              <a:buFont typeface="Inter-Regular"/>
              <a:buNone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sym typeface="Inter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5B9BD5"/>
              </a:buClr>
              <a:buSzPts val="3200"/>
              <a:buFont typeface="Inter-Regular"/>
              <a:buNone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sym typeface="Inter-Regular"/>
              </a:rPr>
              <a:t>Teme:</a:t>
            </a:r>
          </a:p>
          <a:p>
            <a:pPr marL="576263" marR="0" lvl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B9BD5"/>
              </a:buClr>
              <a:buSzPts val="3200"/>
              <a:buFont typeface="Wingdings" panose="05000000000000000000" pitchFamily="2" charset="2"/>
              <a:buChar char="q"/>
              <a:tabLst/>
              <a:defRPr/>
            </a:pPr>
            <a:r>
              <a:rPr kumimoji="0" lang="sr-Latn-ME" sz="2800" b="0" i="0" u="none" strike="noStrike" kern="1200" cap="none" spc="0" normalizeH="0" baseline="0" noProof="1">
                <a:ln>
                  <a:noFill/>
                </a:ln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sym typeface="Inter-Regular"/>
              </a:rPr>
              <a:t>Revizija godišnjeg i kvartalnog bruto domaćeg proizvoda za period 2006-2023. godina (benčmark revizija)</a:t>
            </a:r>
          </a:p>
          <a:p>
            <a:pPr marL="576263" marR="0" lvl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B9BD5"/>
              </a:buClr>
              <a:buSzPts val="3200"/>
              <a:buFont typeface="Wingdings" panose="05000000000000000000" pitchFamily="2" charset="2"/>
              <a:buChar char="q"/>
              <a:tabLst/>
              <a:defRPr/>
            </a:pPr>
            <a:r>
              <a:rPr kumimoji="0" lang="sr-Latn-ME" sz="2800" b="0" i="0" u="none" strike="noStrike" kern="1200" cap="none" spc="0" normalizeH="0" baseline="0" noProof="1">
                <a:ln>
                  <a:noFill/>
                </a:ln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sym typeface="Inter-Regular"/>
              </a:rPr>
              <a:t>Bruto domaći proizvod za 2024. godinu</a:t>
            </a:r>
          </a:p>
          <a:p>
            <a:pPr marL="576263" marR="0" lvl="0" indent="-576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B9BD5"/>
              </a:buClr>
              <a:buSzPts val="3200"/>
              <a:buFont typeface="Wingdings" panose="05000000000000000000" pitchFamily="2" charset="2"/>
              <a:buChar char="q"/>
              <a:tabLst/>
              <a:defRPr/>
            </a:pPr>
            <a:r>
              <a:rPr kumimoji="0" lang="sr-Latn-ME" sz="2800" b="0" i="0" u="none" strike="noStrike" kern="1200" cap="none" spc="0" normalizeH="0" baseline="0" noProof="1">
                <a:ln>
                  <a:noFill/>
                </a:ln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sym typeface="Inter-Regular"/>
              </a:rPr>
              <a:t>Preliminarni rezultati obračuna kvartalnog bruto domaćeg proizvoda (BDP) za II kvartal 2025. godine</a:t>
            </a:r>
          </a:p>
          <a:p>
            <a:pPr marL="576263" marR="0" lvl="0" indent="-5762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200"/>
              <a:buFont typeface="Wingdings" panose="05000000000000000000" pitchFamily="2" charset="2"/>
              <a:buChar char="q"/>
              <a:tabLst/>
              <a:defRPr/>
            </a:pPr>
            <a:r>
              <a:rPr kumimoji="0" lang="sr-Latn-ME" sz="2800" b="0" i="0" u="none" strike="noStrike" kern="1200" cap="none" spc="0" normalizeH="0" baseline="0" noProof="1">
                <a:ln>
                  <a:noFill/>
                </a:ln>
                <a:solidFill>
                  <a:srgbClr val="CFCF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sym typeface="Inter-Regular"/>
              </a:rPr>
              <a:t>Bruto nacionalni dohodak za 2024. godinu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200"/>
              <a:buFont typeface="Inter-Regular"/>
              <a:buNone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Arial Nova" panose="020B0504020202020204" pitchFamily="34" charset="0"/>
              <a:sym typeface="Inter-Regular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200"/>
              <a:buFont typeface="Inter-Regular"/>
              <a:buNone/>
              <a:tabLst/>
              <a:defRPr/>
            </a:pPr>
            <a:endParaRPr kumimoji="0" lang="sr-Latn-ME" sz="1600" b="0" i="0" u="none" strike="noStrike" kern="1200" cap="none" spc="0" normalizeH="0" baseline="0" noProof="0" dirty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Arial Nova" panose="020B0504020202020204" pitchFamily="34" charset="0"/>
              <a:sym typeface="Inter-Regular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200"/>
              <a:buFont typeface="Inter-Regular"/>
              <a:buNone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 Nova" panose="020B0504020202020204" pitchFamily="34" charset="0"/>
                <a:sym typeface="Inter-Regular"/>
              </a:rPr>
              <a:t>   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FCF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  <a:sym typeface="Int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5098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589"/>
            <a:ext cx="10515600" cy="312506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sr-Latn-ME" sz="2600" dirty="0"/>
              <a:t>Shodno Obavještenju o najavi velike revizije nacionalnih računa, Uprava za statistiku je sprovela veliku (benčmark) reviziju BDP-a za period 2006–2023. godine, u skladu sa harmonizovanom evropskom politikom revizije (HERP) .</a:t>
            </a:r>
          </a:p>
          <a:p>
            <a:pPr algn="just"/>
            <a:r>
              <a:rPr lang="sr-Latn-ME" sz="2600" dirty="0"/>
              <a:t>Velika revizija u 2025. godini i usklađivanje obračuna BDP-a sa Evropskim sistemom nacionalnih računa, rezultat je novih izvora podataka, metodoloških unapređenja i primjene nove klasifikacije individualne potrošnje prema namjeni COICOP 2018.</a:t>
            </a:r>
          </a:p>
          <a:p>
            <a:endParaRPr lang="sr-Latn-ME" dirty="0"/>
          </a:p>
          <a:p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389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domaći proizvod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5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4114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r-Latn-ME" sz="2600" dirty="0"/>
              <a:t>Novi izvori podataka uključili su podatke:</a:t>
            </a:r>
          </a:p>
          <a:p>
            <a:r>
              <a:rPr lang="sr-Latn-ME" sz="2600" dirty="0"/>
              <a:t>Popisa stanovništva, domaćinstava i stanova 2023,</a:t>
            </a:r>
          </a:p>
          <a:p>
            <a:r>
              <a:rPr lang="sr-Latn-ME" sz="2600" dirty="0"/>
              <a:t>Popisa poljoprivrede 2024, </a:t>
            </a:r>
          </a:p>
          <a:p>
            <a:r>
              <a:rPr lang="sr-Latn-ME" sz="2600" dirty="0"/>
              <a:t>Administrativne izvore podataka,</a:t>
            </a:r>
          </a:p>
          <a:p>
            <a:r>
              <a:rPr lang="sr-Latn-ME" sz="2600" dirty="0"/>
              <a:t>Metodološka unapređenja u obračunu kategorije potrošnje neprofitnih institucija koje pružaju usluge domaćinstvima (NPISH), imputirane rente i prilagođavanja za iscrpnost (neobuhvaćena ekonomija),</a:t>
            </a:r>
          </a:p>
          <a:p>
            <a:r>
              <a:rPr lang="sr-Latn-ME" sz="2600" dirty="0"/>
              <a:t>Ostala statistička poboljšanja.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Velika revizija BDP-a (za period 2006–2023)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438"/>
            <a:ext cx="10515600" cy="361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600" dirty="0"/>
              <a:t>Uticaji revizije:</a:t>
            </a:r>
          </a:p>
          <a:p>
            <a:pPr algn="just"/>
            <a:r>
              <a:rPr lang="sr-Latn-ME" sz="2600" dirty="0"/>
              <a:t>Na osnovu novih i unaprijeđenih izvora podataka, nominalni BDP za 2023. godinu, kao referentnu (benčmark) godinu, povećan je za 1,5%, dok je za period 2006–2022 u prosjeku smanjen za 0,6%. </a:t>
            </a:r>
          </a:p>
          <a:p>
            <a:pPr algn="just"/>
            <a:r>
              <a:rPr lang="sr-Latn-ME" sz="2600" dirty="0"/>
              <a:t>Realna stopa rasta za 2023. godinu revidirana je sa 6,3% na 6,5% (povećanje od 0,2 p.p.), dok su za period 2006-2022 realne stope rasta BDP-a ostale uglavnom na prethodno objavljenim nivoima, uz manja odstupanja po godinama. 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582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Velika revizija BDP-a (za period 2006–2023)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28165"/>
            <a:ext cx="11089340" cy="5387787"/>
          </a:xfrm>
        </p:spPr>
        <p:txBody>
          <a:bodyPr>
            <a:normAutofit/>
          </a:bodyPr>
          <a:lstStyle/>
          <a:p>
            <a:r>
              <a:rPr lang="sr-Latn-ME" sz="1400" dirty="0"/>
              <a:t>Tabela 1. Uticaj promjena na BDP 2023. godine sa proizvodne strane u %:</a:t>
            </a:r>
          </a:p>
          <a:p>
            <a:endParaRPr lang="sr-Latn-ME" sz="1400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Velika revizija BDP-a (za period 2006–2023)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34F2D8-A274-47F1-AD25-A75DFEF30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85325"/>
              </p:ext>
            </p:extLst>
          </p:nvPr>
        </p:nvGraphicFramePr>
        <p:xfrm>
          <a:off x="609601" y="1550892"/>
          <a:ext cx="10076328" cy="48005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5968">
                  <a:extLst>
                    <a:ext uri="{9D8B030D-6E8A-4147-A177-3AD203B41FA5}">
                      <a16:colId xmlns:a16="http://schemas.microsoft.com/office/drawing/2014/main" val="3517025389"/>
                    </a:ext>
                  </a:extLst>
                </a:gridCol>
                <a:gridCol w="1156495">
                  <a:extLst>
                    <a:ext uri="{9D8B030D-6E8A-4147-A177-3AD203B41FA5}">
                      <a16:colId xmlns:a16="http://schemas.microsoft.com/office/drawing/2014/main" val="2895262714"/>
                    </a:ext>
                  </a:extLst>
                </a:gridCol>
                <a:gridCol w="1245455">
                  <a:extLst>
                    <a:ext uri="{9D8B030D-6E8A-4147-A177-3AD203B41FA5}">
                      <a16:colId xmlns:a16="http://schemas.microsoft.com/office/drawing/2014/main" val="2072389824"/>
                    </a:ext>
                  </a:extLst>
                </a:gridCol>
                <a:gridCol w="1245455">
                  <a:extLst>
                    <a:ext uri="{9D8B030D-6E8A-4147-A177-3AD203B41FA5}">
                      <a16:colId xmlns:a16="http://schemas.microsoft.com/office/drawing/2014/main" val="1295883516"/>
                    </a:ext>
                  </a:extLst>
                </a:gridCol>
                <a:gridCol w="1156495">
                  <a:extLst>
                    <a:ext uri="{9D8B030D-6E8A-4147-A177-3AD203B41FA5}">
                      <a16:colId xmlns:a16="http://schemas.microsoft.com/office/drawing/2014/main" val="2026803899"/>
                    </a:ext>
                  </a:extLst>
                </a:gridCol>
                <a:gridCol w="889611">
                  <a:extLst>
                    <a:ext uri="{9D8B030D-6E8A-4147-A177-3AD203B41FA5}">
                      <a16:colId xmlns:a16="http://schemas.microsoft.com/office/drawing/2014/main" val="2334211360"/>
                    </a:ext>
                  </a:extLst>
                </a:gridCol>
                <a:gridCol w="1067534">
                  <a:extLst>
                    <a:ext uri="{9D8B030D-6E8A-4147-A177-3AD203B41FA5}">
                      <a16:colId xmlns:a16="http://schemas.microsoft.com/office/drawing/2014/main" val="2383471011"/>
                    </a:ext>
                  </a:extLst>
                </a:gridCol>
                <a:gridCol w="829315">
                  <a:extLst>
                    <a:ext uri="{9D8B030D-6E8A-4147-A177-3AD203B41FA5}">
                      <a16:colId xmlns:a16="http://schemas.microsoft.com/office/drawing/2014/main" val="3183053430"/>
                    </a:ext>
                  </a:extLst>
                </a:gridCol>
              </a:tblGrid>
              <a:tr h="480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Sektori djelatnosti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Popis poljoprivrede 2024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Popis stanovništva, domaćinstava i stanova 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Administrativni izvori podataka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Ukupne metodološke promjene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Ukupna iscrpnost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Ostala statistička poboljšanja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b="1" dirty="0">
                          <a:effectLst/>
                        </a:rPr>
                        <a:t>Ukupni uticaj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34285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A Poljoprivreda, šumarstvo i ribarstvo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-1.6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-0.1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-1.6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47527"/>
                  </a:ext>
                </a:extLst>
              </a:tr>
              <a:tr h="1308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B Vađenje rude i kamena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47254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C Prerađivačka industrija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-0.1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-0.2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21081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D Snabdijevanje električnom energijom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2250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E Snabdijevanje vodom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55037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F Građevinarstvo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0.7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84614"/>
                  </a:ext>
                </a:extLst>
              </a:tr>
              <a:tr h="3330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G Trgovina na veliko i trgovina na malo i popravka motornih vozila i motocikala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1.2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1.0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71263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H  Saobraćaj i skladištenje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0.3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58367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I Usluge pružanja smještaja i ishrane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-1.5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-1.3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72004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J Informisanje i komunikacije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40918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K Finansijske djelatnosti i djelatnosti osiguranja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0.3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36356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L Poslovanje nekretninama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-0.2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-0.1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80709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M Stručne, naučne i tehničke djelatnosti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-0.1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14492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N Administrativne i pomoćne uslužne djelatnosti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39151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O Državna uprava i odbrana i obavezno socijalno osiguranje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75713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P Obrazovanje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40345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Q Zdravstvo i socijalna zaštita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6841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R Umjetničke, zabavne i rekreativne djelatnosti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1.1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47510"/>
                  </a:ext>
                </a:extLst>
              </a:tr>
              <a:tr h="3330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S+T Ostale uslužne djelatnosti; Djelatnosti domaćinstva kao poslodavca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0.4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62154"/>
                  </a:ext>
                </a:extLst>
              </a:tr>
              <a:tr h="220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dirty="0">
                          <a:effectLst/>
                        </a:rPr>
                        <a:t>U Djelatnosti eksteritorijalnih organizacija i tijela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7486"/>
                  </a:ext>
                </a:extLst>
              </a:tr>
              <a:tr h="164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800" b="1" dirty="0">
                          <a:effectLst/>
                        </a:rPr>
                        <a:t>BDP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-1.6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0.9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0.5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1.0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0.1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</a:rPr>
                        <a:t>1.5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9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5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28165"/>
            <a:ext cx="11089340" cy="5387787"/>
          </a:xfrm>
        </p:spPr>
        <p:txBody>
          <a:bodyPr>
            <a:normAutofit/>
          </a:bodyPr>
          <a:lstStyle/>
          <a:p>
            <a:r>
              <a:rPr lang="sr-Latn-ME" sz="1400" dirty="0"/>
              <a:t>Tabela 2. Uticaj promjena na BDP 2023. godine sa potrošne strane u %:</a:t>
            </a:r>
          </a:p>
          <a:p>
            <a:endParaRPr lang="sr-Latn-ME" sz="1400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Velika revizija BDP-a (za period 2006–2023)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E7A143-D0EA-457C-ACF8-2A6C9E011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14087"/>
              </p:ext>
            </p:extLst>
          </p:nvPr>
        </p:nvGraphicFramePr>
        <p:xfrm>
          <a:off x="838200" y="1685366"/>
          <a:ext cx="9650505" cy="43120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64221">
                  <a:extLst>
                    <a:ext uri="{9D8B030D-6E8A-4147-A177-3AD203B41FA5}">
                      <a16:colId xmlns:a16="http://schemas.microsoft.com/office/drawing/2014/main" val="541066316"/>
                    </a:ext>
                  </a:extLst>
                </a:gridCol>
                <a:gridCol w="1108568">
                  <a:extLst>
                    <a:ext uri="{9D8B030D-6E8A-4147-A177-3AD203B41FA5}">
                      <a16:colId xmlns:a16="http://schemas.microsoft.com/office/drawing/2014/main" val="3600462164"/>
                    </a:ext>
                  </a:extLst>
                </a:gridCol>
                <a:gridCol w="1193769">
                  <a:extLst>
                    <a:ext uri="{9D8B030D-6E8A-4147-A177-3AD203B41FA5}">
                      <a16:colId xmlns:a16="http://schemas.microsoft.com/office/drawing/2014/main" val="346749163"/>
                    </a:ext>
                  </a:extLst>
                </a:gridCol>
                <a:gridCol w="1191876">
                  <a:extLst>
                    <a:ext uri="{9D8B030D-6E8A-4147-A177-3AD203B41FA5}">
                      <a16:colId xmlns:a16="http://schemas.microsoft.com/office/drawing/2014/main" val="2401599966"/>
                    </a:ext>
                  </a:extLst>
                </a:gridCol>
                <a:gridCol w="1105727">
                  <a:extLst>
                    <a:ext uri="{9D8B030D-6E8A-4147-A177-3AD203B41FA5}">
                      <a16:colId xmlns:a16="http://schemas.microsoft.com/office/drawing/2014/main" val="2299439529"/>
                    </a:ext>
                  </a:extLst>
                </a:gridCol>
                <a:gridCol w="853910">
                  <a:extLst>
                    <a:ext uri="{9D8B030D-6E8A-4147-A177-3AD203B41FA5}">
                      <a16:colId xmlns:a16="http://schemas.microsoft.com/office/drawing/2014/main" val="2949976849"/>
                    </a:ext>
                  </a:extLst>
                </a:gridCol>
                <a:gridCol w="1020526">
                  <a:extLst>
                    <a:ext uri="{9D8B030D-6E8A-4147-A177-3AD203B41FA5}">
                      <a16:colId xmlns:a16="http://schemas.microsoft.com/office/drawing/2014/main" val="2210295929"/>
                    </a:ext>
                  </a:extLst>
                </a:gridCol>
                <a:gridCol w="711908">
                  <a:extLst>
                    <a:ext uri="{9D8B030D-6E8A-4147-A177-3AD203B41FA5}">
                      <a16:colId xmlns:a16="http://schemas.microsoft.com/office/drawing/2014/main" val="770882374"/>
                    </a:ext>
                  </a:extLst>
                </a:gridCol>
              </a:tblGrid>
              <a:tr h="1091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Kategorije potrošnje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poljoprivrede 2024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stanovništva, domaćinstava i stanova 2023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Administrativni izvori podataka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Ukupne metodološke promjene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Ukupna iscrpnost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Ostala statistička poboljšanja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Ukupni uticaj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71883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Lična potrošnja domaćinstava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42934"/>
                  </a:ext>
                </a:extLst>
              </a:tr>
              <a:tr h="4297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Potrošnja neprofitnih institucija koje pružaju usluge domaćinstvima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7586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Finalna potrošnja države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05754"/>
                  </a:ext>
                </a:extLst>
              </a:tr>
              <a:tr h="4297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Bruto investicije u osnovna sredstva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76212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Promjene u zalihama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28916"/>
                  </a:ext>
                </a:extLst>
              </a:tr>
              <a:tr h="4297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izvoza i uvoza roba i usluga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8798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Izvoz roba i usluga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5176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Uvoz roba i usluga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52170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BDP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7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7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7BB1-6EFD-414C-AF72-E28303C6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3" y="1588655"/>
            <a:ext cx="11035553" cy="4588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Nominalne i realne stope rasta BDP-a za period 2006-2023. godina</a:t>
            </a:r>
            <a:endParaRPr lang="sr-Latn-ME" sz="2600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Velika revizija BDP-a (za period 2006–2023)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BBC7CE-1123-4082-902C-9B6FDFA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92604"/>
              </p:ext>
            </p:extLst>
          </p:nvPr>
        </p:nvGraphicFramePr>
        <p:xfrm>
          <a:off x="977153" y="2198255"/>
          <a:ext cx="9852212" cy="381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51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;p13">
            <a:extLst>
              <a:ext uri="{FF2B5EF4-FFF2-40B4-BE49-F238E27FC236}">
                <a16:creationId xmlns:a16="http://schemas.microsoft.com/office/drawing/2014/main" id="{4D68F830-D606-49D4-AFDC-2A7EDA22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Bruto domaći proizvod za 2024. godinu</a:t>
            </a:r>
            <a:endParaRPr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43A894-C8A2-4DB9-8D7D-0FA27A4B3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05345"/>
              </p:ext>
            </p:extLst>
          </p:nvPr>
        </p:nvGraphicFramePr>
        <p:xfrm>
          <a:off x="838203" y="1595718"/>
          <a:ext cx="5257798" cy="415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2475">
                  <a:extLst>
                    <a:ext uri="{9D8B030D-6E8A-4147-A177-3AD203B41FA5}">
                      <a16:colId xmlns:a16="http://schemas.microsoft.com/office/drawing/2014/main" val="1642760660"/>
                    </a:ext>
                  </a:extLst>
                </a:gridCol>
                <a:gridCol w="956267">
                  <a:extLst>
                    <a:ext uri="{9D8B030D-6E8A-4147-A177-3AD203B41FA5}">
                      <a16:colId xmlns:a16="http://schemas.microsoft.com/office/drawing/2014/main" val="3259598716"/>
                    </a:ext>
                  </a:extLst>
                </a:gridCol>
                <a:gridCol w="979056">
                  <a:extLst>
                    <a:ext uri="{9D8B030D-6E8A-4147-A177-3AD203B41FA5}">
                      <a16:colId xmlns:a16="http://schemas.microsoft.com/office/drawing/2014/main" val="2001946795"/>
                    </a:ext>
                  </a:extLst>
                </a:gridCol>
              </a:tblGrid>
              <a:tr h="575924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45255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Bruto domaći proizvod u tekućim cijenama, mil. EUR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7 069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7 645</a:t>
                      </a:r>
                      <a:endParaRPr lang="en-US" sz="100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53007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Stanovništvo, hilj.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623,5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623,5</a:t>
                      </a:r>
                      <a:endParaRPr lang="en-US" sz="100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254257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Bruto domaći proizvod po stanovniku, EUR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11 337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12 260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799456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Bruto domaći proizvod u stalnim cijenama (cijene prethodne godine), mil. EUR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6 329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7 293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281188"/>
                  </a:ext>
                </a:extLst>
              </a:tr>
              <a:tr h="635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Realni rast BDP-a (%)                                                                                                   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181956"/>
                  </a:ext>
                </a:extLst>
              </a:tr>
              <a:tr h="635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Nominalni rast BDP-a (%)                                                                                          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en-US" sz="1000" dirty="0">
                        <a:solidFill>
                          <a:srgbClr val="FBE4D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72137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4D6EE5-59D5-41BC-BE4F-F631825F2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705035"/>
              </p:ext>
            </p:extLst>
          </p:nvPr>
        </p:nvGraphicFramePr>
        <p:xfrm>
          <a:off x="6768353" y="1595719"/>
          <a:ext cx="4338918" cy="415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53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Arial Nova font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1075</Words>
  <Application>Microsoft Office PowerPoint</Application>
  <PresentationFormat>Widescreen</PresentationFormat>
  <Paragraphs>358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Nova</vt:lpstr>
      <vt:lpstr>Calibri</vt:lpstr>
      <vt:lpstr>Inter-Regular</vt:lpstr>
      <vt:lpstr>Times New Roman</vt:lpstr>
      <vt:lpstr>Wingdings</vt:lpstr>
      <vt:lpstr>Office Theme</vt:lpstr>
      <vt:lpstr>PowerPoint Presentation</vt:lpstr>
      <vt:lpstr>PowerPoint Presentation</vt:lpstr>
      <vt:lpstr>Bruto domaći proizvod</vt:lpstr>
      <vt:lpstr>Velika revizija BDP-a (za period 2006–2023)</vt:lpstr>
      <vt:lpstr>Velika revizija BDP-a (za period 2006–2023)</vt:lpstr>
      <vt:lpstr>Velika revizija BDP-a (za period 2006–2023)</vt:lpstr>
      <vt:lpstr>Velika revizija BDP-a (za period 2006–2023)</vt:lpstr>
      <vt:lpstr>Velika revizija BDP-a (za period 2006–2023)</vt:lpstr>
      <vt:lpstr>Bruto domaći proizvod za 2024. godinu</vt:lpstr>
      <vt:lpstr>Bruto domaći proizvod za 2024.godinu</vt:lpstr>
      <vt:lpstr>Bruto domaći proizvod za II kvartal 2025. godine</vt:lpstr>
      <vt:lpstr>Bruto domaći proizvod za IIQ2025.godinu</vt:lpstr>
      <vt:lpstr>Bruto nacionalni dohodak za 2024. godinu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 Radulović</dc:creator>
  <cp:lastModifiedBy>Natalija Bozovic</cp:lastModifiedBy>
  <cp:revision>76</cp:revision>
  <cp:lastPrinted>2025-09-17T06:21:28Z</cp:lastPrinted>
  <dcterms:created xsi:type="dcterms:W3CDTF">2022-08-30T16:19:34Z</dcterms:created>
  <dcterms:modified xsi:type="dcterms:W3CDTF">2025-09-17T06:25:12Z</dcterms:modified>
</cp:coreProperties>
</file>