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48603" autoAdjust="0"/>
  </p:normalViewPr>
  <p:slideViewPr>
    <p:cSldViewPr snapToGrid="0" snapToObjects="1">
      <p:cViewPr varScale="1">
        <p:scale>
          <a:sx n="43" d="100"/>
          <a:sy n="43" d="100"/>
        </p:scale>
        <p:origin x="2602" y="4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D488C-E63A-4D8A-84F5-85374B6A2CFB}" type="datetimeFigureOut">
              <a:rPr lang="sr-Latn-ME" smtClean="0"/>
              <a:t>15.12.2025.</a:t>
            </a:fld>
            <a:endParaRPr lang="sr-Latn-M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M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4B05E-8354-47F6-9E1B-1C93C7BB98CB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904530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1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2483302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10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46492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11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5104348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12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7835986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13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259060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2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195744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3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492638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4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589325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5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675238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6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505480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7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995097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8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9303157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4B05E-8354-47F6-9E1B-1C93C7BB98CB}" type="slidenum">
              <a:rPr lang="sr-Latn-ME" smtClean="0"/>
              <a:t>9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445108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7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13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7278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59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7628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45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429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2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04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4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811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4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0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17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02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Uvod</a:t>
            </a:r>
            <a:r>
              <a:rPr dirty="0"/>
              <a:t> u </a:t>
            </a:r>
            <a:r>
              <a:rPr dirty="0" err="1"/>
              <a:t>korišćenje</a:t>
            </a:r>
            <a:r>
              <a:rPr dirty="0"/>
              <a:t> SAS-a u </a:t>
            </a:r>
            <a:r>
              <a:rPr dirty="0" err="1"/>
              <a:t>statistici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599283"/>
            <a:ext cx="5826719" cy="1096899"/>
          </a:xfrm>
        </p:spPr>
        <p:txBody>
          <a:bodyPr/>
          <a:lstStyle/>
          <a:p>
            <a:pPr algn="r"/>
            <a:r>
              <a:rPr lang="en-US" dirty="0"/>
              <a:t>Milica </a:t>
            </a:r>
            <a:r>
              <a:rPr lang="en-US" dirty="0" err="1"/>
              <a:t>Pavlovi</a:t>
            </a:r>
            <a:r>
              <a:rPr lang="sr-Latn-ME" dirty="0"/>
              <a:t>ć</a:t>
            </a:r>
          </a:p>
          <a:p>
            <a:pPr algn="r"/>
            <a:r>
              <a:rPr lang="sr-Latn-ME" dirty="0"/>
              <a:t>Uprava za statistiku</a:t>
            </a:r>
            <a:endParaRPr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7F6A4F7-273B-4915-AAB6-A386CC8F829E}"/>
              </a:ext>
            </a:extLst>
          </p:cNvPr>
          <p:cNvSpPr txBox="1">
            <a:spLocks/>
          </p:cNvSpPr>
          <p:nvPr/>
        </p:nvSpPr>
        <p:spPr>
          <a:xfrm>
            <a:off x="966003" y="411477"/>
            <a:ext cx="5826719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ME" dirty="0"/>
              <a:t>EKONOMSKI FAKULTET</a:t>
            </a:r>
          </a:p>
          <a:p>
            <a:pPr algn="ctr"/>
            <a:r>
              <a:rPr lang="en-US" dirty="0"/>
              <a:t>D</a:t>
            </a:r>
            <a:r>
              <a:rPr lang="sr-Latn-ME" dirty="0"/>
              <a:t>ecembarska škola statistike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Validacija</a:t>
            </a:r>
            <a:r>
              <a:rPr dirty="0"/>
              <a:t> </a:t>
            </a:r>
            <a:r>
              <a:rPr dirty="0" err="1"/>
              <a:t>modela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 err="1"/>
              <a:t>Trening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test </a:t>
            </a:r>
            <a:r>
              <a:rPr dirty="0" err="1"/>
              <a:t>skup</a:t>
            </a:r>
            <a:endParaRPr dirty="0"/>
          </a:p>
          <a:p>
            <a:pPr lvl="1"/>
            <a:r>
              <a:rPr dirty="0"/>
              <a:t>PROC SCORE</a:t>
            </a:r>
          </a:p>
          <a:p>
            <a:pPr lvl="1"/>
            <a:r>
              <a:rPr dirty="0"/>
              <a:t>Proc</a:t>
            </a:r>
            <a:r>
              <a:rPr lang="sr-Latn-ME" dirty="0"/>
              <a:t>j</a:t>
            </a:r>
            <a:r>
              <a:rPr dirty="0" err="1"/>
              <a:t>ena</a:t>
            </a:r>
            <a:r>
              <a:rPr dirty="0"/>
              <a:t> </a:t>
            </a:r>
            <a:r>
              <a:rPr dirty="0" err="1"/>
              <a:t>performansi</a:t>
            </a:r>
            <a:r>
              <a:rPr dirty="0"/>
              <a:t> </a:t>
            </a:r>
            <a:r>
              <a:rPr dirty="0" err="1"/>
              <a:t>modela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Izvoz</a:t>
            </a:r>
            <a:r>
              <a:rPr dirty="0"/>
              <a:t> </a:t>
            </a:r>
            <a:r>
              <a:rPr dirty="0" err="1"/>
              <a:t>rezultata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PROC EXPORT</a:t>
            </a:r>
          </a:p>
          <a:p>
            <a:pPr lvl="1"/>
            <a:r>
              <a:rPr dirty="0" err="1"/>
              <a:t>Izvoz</a:t>
            </a:r>
            <a:r>
              <a:rPr dirty="0"/>
              <a:t> u Excel</a:t>
            </a:r>
          </a:p>
          <a:p>
            <a:pPr lvl="1"/>
            <a:r>
              <a:rPr dirty="0" err="1"/>
              <a:t>Reporti</a:t>
            </a:r>
            <a:r>
              <a:rPr dirty="0"/>
              <a:t> u SAS-u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SAS Enterprise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GUI </a:t>
            </a:r>
            <a:r>
              <a:rPr lang="sr-Latn-ME" dirty="0"/>
              <a:t>(</a:t>
            </a:r>
            <a:r>
              <a:rPr lang="sr-Latn-ME" i="1" dirty="0"/>
              <a:t>Graphical User Interface</a:t>
            </a:r>
            <a:r>
              <a:rPr lang="sr-Latn-ME" dirty="0"/>
              <a:t>) </a:t>
            </a:r>
            <a:r>
              <a:rPr dirty="0" err="1"/>
              <a:t>okruženje</a:t>
            </a:r>
            <a:endParaRPr dirty="0"/>
          </a:p>
          <a:p>
            <a:pPr lvl="1"/>
            <a:r>
              <a:rPr dirty="0" err="1"/>
              <a:t>Automatsko</a:t>
            </a:r>
            <a:r>
              <a:rPr dirty="0"/>
              <a:t> </a:t>
            </a:r>
            <a:r>
              <a:rPr dirty="0" err="1"/>
              <a:t>generisanje</a:t>
            </a:r>
            <a:r>
              <a:rPr dirty="0"/>
              <a:t> </a:t>
            </a:r>
            <a:r>
              <a:rPr dirty="0" err="1"/>
              <a:t>koda</a:t>
            </a:r>
            <a:endParaRPr dirty="0"/>
          </a:p>
          <a:p>
            <a:pPr lvl="1"/>
            <a:r>
              <a:rPr dirty="0" err="1"/>
              <a:t>Pregled</a:t>
            </a:r>
            <a:r>
              <a:rPr dirty="0"/>
              <a:t> output-a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Vje</a:t>
            </a:r>
            <a:r>
              <a:rPr lang="sr-Latn-ME" dirty="0"/>
              <a:t>žbe i primjeri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5E73BD-BFD5-4733-AC39-16E766CF95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340" y="2870230"/>
            <a:ext cx="3330229" cy="264436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1CF3F53-F582-457A-9614-4332EF9C5124}"/>
              </a:ext>
            </a:extLst>
          </p:cNvPr>
          <p:cNvSpPr/>
          <p:nvPr/>
        </p:nvSpPr>
        <p:spPr>
          <a:xfrm>
            <a:off x="1834003" y="1343401"/>
            <a:ext cx="45047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sz="36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SAS Enterprise Guide</a:t>
            </a:r>
          </a:p>
        </p:txBody>
      </p:sp>
    </p:spTree>
    <p:extLst>
      <p:ext uri="{BB962C8B-B14F-4D97-AF65-F5344CB8AC3E}">
        <p14:creationId xmlns:p14="http://schemas.microsoft.com/office/powerpoint/2010/main" val="841091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Šta</a:t>
            </a:r>
            <a:r>
              <a:rPr dirty="0"/>
              <a:t> je SAS?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6773840" cy="3880773"/>
          </a:xfrm>
        </p:spPr>
        <p:txBody>
          <a:bodyPr/>
          <a:lstStyle/>
          <a:p>
            <a:endParaRPr dirty="0"/>
          </a:p>
          <a:p>
            <a:pPr lvl="1"/>
            <a:r>
              <a:rPr lang="sr-Latn-ME" dirty="0"/>
              <a:t>Pr</a:t>
            </a:r>
            <a:r>
              <a:rPr dirty="0" err="1"/>
              <a:t>im</a:t>
            </a:r>
            <a:r>
              <a:rPr lang="sr-Latn-ME" dirty="0"/>
              <a:t>j</a:t>
            </a:r>
            <a:r>
              <a:rPr dirty="0" err="1"/>
              <a:t>ena</a:t>
            </a:r>
            <a:r>
              <a:rPr lang="sr-Latn-ME" dirty="0"/>
              <a:t> (bankarski sektor, javni sektor, telekomunikacije...)</a:t>
            </a:r>
            <a:endParaRPr dirty="0"/>
          </a:p>
          <a:p>
            <a:pPr lvl="1"/>
            <a:r>
              <a:rPr dirty="0" err="1"/>
              <a:t>Prednosti</a:t>
            </a:r>
            <a:r>
              <a:rPr dirty="0"/>
              <a:t> </a:t>
            </a:r>
            <a:r>
              <a:rPr dirty="0" err="1"/>
              <a:t>naspram</a:t>
            </a:r>
            <a:r>
              <a:rPr dirty="0"/>
              <a:t> </a:t>
            </a:r>
            <a:r>
              <a:rPr dirty="0" err="1"/>
              <a:t>drugih</a:t>
            </a:r>
            <a:r>
              <a:rPr dirty="0"/>
              <a:t> </a:t>
            </a:r>
            <a:r>
              <a:rPr dirty="0" err="1"/>
              <a:t>alata</a:t>
            </a:r>
            <a:endParaRPr dirty="0"/>
          </a:p>
          <a:p>
            <a:pPr lvl="1"/>
            <a:r>
              <a:rPr dirty="0"/>
              <a:t>Base SAS, SAS/STAT, SAS/GRAPH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DATA</a:t>
            </a:r>
            <a:r>
              <a:rPr lang="sr-Latn-ME" dirty="0"/>
              <a:t> step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PROC </a:t>
            </a:r>
            <a:r>
              <a:rPr lang="sr-Latn-ME" dirty="0"/>
              <a:t>step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3880773"/>
          </a:xfrm>
        </p:spPr>
        <p:txBody>
          <a:bodyPr>
            <a:normAutofit lnSpcReduction="10000"/>
          </a:bodyPr>
          <a:lstStyle/>
          <a:p>
            <a:endParaRPr dirty="0"/>
          </a:p>
          <a:p>
            <a:pPr lvl="1"/>
            <a:r>
              <a:rPr dirty="0"/>
              <a:t>DATA step – </a:t>
            </a:r>
            <a:r>
              <a:rPr dirty="0" err="1"/>
              <a:t>manipulacija</a:t>
            </a:r>
            <a:r>
              <a:rPr dirty="0"/>
              <a:t> </a:t>
            </a:r>
            <a:r>
              <a:rPr dirty="0" err="1"/>
              <a:t>podacima</a:t>
            </a:r>
            <a:endParaRPr lang="sr-Latn-ME" dirty="0"/>
          </a:p>
          <a:p>
            <a:pPr marL="457200" lvl="1" indent="0">
              <a:buNone/>
            </a:pPr>
            <a:r>
              <a:rPr lang="sr-Latn-ME" dirty="0"/>
              <a:t>Učitavanje podataka</a:t>
            </a:r>
          </a:p>
          <a:p>
            <a:pPr marL="457200" lvl="1" indent="0">
              <a:buNone/>
            </a:pPr>
            <a:r>
              <a:rPr lang="sr-Latn-ME" dirty="0"/>
              <a:t>Čišćenje podataka</a:t>
            </a:r>
          </a:p>
          <a:p>
            <a:pPr marL="457200" lvl="1" indent="0">
              <a:buNone/>
            </a:pPr>
            <a:r>
              <a:rPr lang="sr-Latn-ME" dirty="0"/>
              <a:t>Kreiranje novih varijabli</a:t>
            </a:r>
          </a:p>
          <a:p>
            <a:pPr marL="457200" lvl="1" indent="0">
              <a:buNone/>
            </a:pPr>
            <a:r>
              <a:rPr lang="sr-Latn-ME" dirty="0"/>
              <a:t>Spajanje i kombinovanje datasetova</a:t>
            </a:r>
          </a:p>
          <a:p>
            <a:pPr marL="457200" lvl="1" indent="0">
              <a:buNone/>
            </a:pPr>
            <a:endParaRPr dirty="0"/>
          </a:p>
          <a:p>
            <a:pPr lvl="1"/>
            <a:r>
              <a:rPr dirty="0"/>
              <a:t>PROC step – </a:t>
            </a:r>
            <a:r>
              <a:rPr dirty="0" err="1"/>
              <a:t>statističke</a:t>
            </a:r>
            <a:r>
              <a:rPr dirty="0"/>
              <a:t> procedure</a:t>
            </a:r>
            <a:endParaRPr lang="sr-Latn-ME" dirty="0"/>
          </a:p>
          <a:p>
            <a:pPr marL="457200" lvl="1" indent="0">
              <a:buNone/>
            </a:pPr>
            <a:r>
              <a:rPr lang="sr-Latn-ME" dirty="0"/>
              <a:t>Deskriptivna statistika</a:t>
            </a:r>
          </a:p>
          <a:p>
            <a:pPr marL="457200" lvl="1" indent="0">
              <a:buNone/>
            </a:pPr>
            <a:r>
              <a:rPr lang="sr-Latn-ME" dirty="0"/>
              <a:t>Testiranje hipoteza i modeli</a:t>
            </a:r>
          </a:p>
          <a:p>
            <a:pPr marL="457200" lvl="1" indent="0">
              <a:buNone/>
            </a:pPr>
            <a:r>
              <a:rPr lang="sr-Latn-ME" dirty="0"/>
              <a:t>Grafikoni</a:t>
            </a:r>
          </a:p>
          <a:p>
            <a:pPr marL="457200" lvl="1" indent="0">
              <a:buNone/>
            </a:pPr>
            <a:endParaRPr lang="sr-Latn-ME" dirty="0"/>
          </a:p>
          <a:p>
            <a:pPr marL="457200" lvl="1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64658" cy="1320800"/>
          </a:xfrm>
        </p:spPr>
        <p:txBody>
          <a:bodyPr/>
          <a:lstStyle/>
          <a:p>
            <a:r>
              <a:rPr dirty="0" err="1"/>
              <a:t>Učitavanje</a:t>
            </a:r>
            <a:r>
              <a:rPr dirty="0"/>
              <a:t> </a:t>
            </a:r>
            <a:r>
              <a:rPr lang="sr-Latn-ME" dirty="0"/>
              <a:t>i čuvanje </a:t>
            </a:r>
            <a:r>
              <a:rPr dirty="0" err="1"/>
              <a:t>podataka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PROC IMPORT za CSV</a:t>
            </a:r>
            <a:r>
              <a:rPr lang="sr-Latn-ME" dirty="0"/>
              <a:t>, </a:t>
            </a:r>
            <a:r>
              <a:rPr dirty="0"/>
              <a:t>Excel</a:t>
            </a:r>
            <a:r>
              <a:rPr lang="sr-Latn-ME" dirty="0"/>
              <a:t>, </a:t>
            </a:r>
            <a:r>
              <a:rPr lang="en-US" dirty="0" err="1"/>
              <a:t>Acces</a:t>
            </a:r>
            <a:r>
              <a:rPr lang="sr-Latn-ME" dirty="0"/>
              <a:t>, </a:t>
            </a:r>
            <a:r>
              <a:rPr lang="en-US" dirty="0"/>
              <a:t>SPSS</a:t>
            </a:r>
            <a:r>
              <a:rPr lang="sr-Latn-ME" dirty="0"/>
              <a:t>,</a:t>
            </a:r>
            <a:r>
              <a:rPr lang="en-US" dirty="0"/>
              <a:t>T</a:t>
            </a:r>
            <a:r>
              <a:rPr lang="sr-Latn-ME" dirty="0"/>
              <a:t>XT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/>
              <a:t>dr.</a:t>
            </a:r>
            <a:endParaRPr lang="sr-Latn-ME" dirty="0"/>
          </a:p>
          <a:p>
            <a:pPr marL="457200" lvl="1" indent="0">
              <a:buNone/>
            </a:pPr>
            <a:endParaRPr dirty="0"/>
          </a:p>
          <a:p>
            <a:pPr lvl="1"/>
            <a:r>
              <a:rPr dirty="0"/>
              <a:t>DATA step </a:t>
            </a:r>
            <a:r>
              <a:rPr dirty="0" err="1"/>
              <a:t>sa</a:t>
            </a:r>
            <a:r>
              <a:rPr dirty="0"/>
              <a:t> INPUT/INFILE</a:t>
            </a:r>
            <a:endParaRPr lang="sr-Latn-ME" dirty="0"/>
          </a:p>
          <a:p>
            <a:pPr marL="457200" lvl="1" indent="0">
              <a:buNone/>
            </a:pPr>
            <a:r>
              <a:rPr lang="sr-Latn-ME" dirty="0"/>
              <a:t>Kada je fajl </a:t>
            </a:r>
            <a:r>
              <a:rPr lang="sr-Latn-ME" b="1" dirty="0"/>
              <a:t>neuređen</a:t>
            </a:r>
            <a:r>
              <a:rPr lang="sr-Latn-ME" dirty="0"/>
              <a:t> ili kada imamo </a:t>
            </a:r>
            <a:r>
              <a:rPr lang="sr-Latn-ME" b="1" dirty="0"/>
              <a:t>posebne formate</a:t>
            </a:r>
            <a:r>
              <a:rPr lang="sr-Latn-ME" dirty="0"/>
              <a:t>, koristimo DATA + INFILE + INPUT.</a:t>
            </a:r>
          </a:p>
          <a:p>
            <a:pPr marL="457200" lvl="1" indent="0">
              <a:buNone/>
            </a:pPr>
            <a:endParaRPr dirty="0"/>
          </a:p>
          <a:p>
            <a:pPr lvl="1"/>
            <a:r>
              <a:rPr dirty="0"/>
              <a:t>Rad </a:t>
            </a:r>
            <a:r>
              <a:rPr dirty="0" err="1"/>
              <a:t>sa</a:t>
            </a:r>
            <a:r>
              <a:rPr dirty="0"/>
              <a:t> </a:t>
            </a:r>
            <a:r>
              <a:rPr dirty="0" err="1"/>
              <a:t>bibliotekama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libname</a:t>
            </a:r>
            <a:endParaRPr lang="sr-Latn-ME" dirty="0"/>
          </a:p>
          <a:p>
            <a:pPr marL="457200" lvl="1" indent="0">
              <a:buNone/>
            </a:pPr>
            <a:r>
              <a:rPr lang="sr-Latn-ME" dirty="0"/>
              <a:t>SAS datasetovi se čuvaju u </a:t>
            </a:r>
            <a:r>
              <a:rPr lang="sr-Latn-ME" b="1" dirty="0"/>
              <a:t>bibliotekama</a:t>
            </a:r>
            <a:r>
              <a:rPr lang="sr-Latn-ME" dirty="0"/>
              <a:t>. Biblioteka je mjesto (folder) gdje SAS čuva datasetove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37362" cy="1320800"/>
          </a:xfrm>
        </p:spPr>
        <p:txBody>
          <a:bodyPr/>
          <a:lstStyle/>
          <a:p>
            <a:r>
              <a:rPr dirty="0" err="1"/>
              <a:t>Čišćenje</a:t>
            </a:r>
            <a:r>
              <a:rPr dirty="0"/>
              <a:t> </a:t>
            </a:r>
            <a:r>
              <a:rPr dirty="0" err="1"/>
              <a:t>podataka</a:t>
            </a:r>
            <a:r>
              <a:rPr lang="sr-Latn-ME" dirty="0"/>
              <a:t>/editovanje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IF / WHERE </a:t>
            </a:r>
            <a:r>
              <a:rPr dirty="0" err="1"/>
              <a:t>filteri</a:t>
            </a:r>
            <a:endParaRPr dirty="0"/>
          </a:p>
          <a:p>
            <a:pPr lvl="1"/>
            <a:r>
              <a:rPr dirty="0" err="1"/>
              <a:t>Transformacije</a:t>
            </a:r>
            <a:r>
              <a:rPr dirty="0"/>
              <a:t> prom</a:t>
            </a:r>
            <a:r>
              <a:rPr lang="sr-Latn-ME" dirty="0"/>
              <a:t>j</a:t>
            </a:r>
            <a:r>
              <a:rPr dirty="0" err="1"/>
              <a:t>enljivih</a:t>
            </a:r>
            <a:r>
              <a:rPr lang="sr-Latn-ME" dirty="0"/>
              <a:t>/varijabli</a:t>
            </a:r>
            <a:endParaRPr dirty="0"/>
          </a:p>
          <a:p>
            <a:pPr lvl="1"/>
            <a:r>
              <a:rPr dirty="0" err="1"/>
              <a:t>Spajanje</a:t>
            </a:r>
            <a:r>
              <a:rPr dirty="0"/>
              <a:t> </a:t>
            </a:r>
            <a:r>
              <a:rPr dirty="0" err="1"/>
              <a:t>datasetova</a:t>
            </a:r>
            <a:r>
              <a:rPr dirty="0"/>
              <a:t>: MERGE, SET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Rad </a:t>
            </a:r>
            <a:r>
              <a:rPr dirty="0" err="1"/>
              <a:t>sa</a:t>
            </a:r>
            <a:r>
              <a:rPr dirty="0"/>
              <a:t> </a:t>
            </a:r>
            <a:r>
              <a:rPr dirty="0" err="1"/>
              <a:t>formatima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label</a:t>
            </a:r>
            <a:r>
              <a:rPr lang="sr-Latn-ME" dirty="0"/>
              <a:t>a</a:t>
            </a:r>
            <a:r>
              <a:rPr dirty="0"/>
              <a:t>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FORMAT — </a:t>
            </a:r>
            <a:r>
              <a:rPr dirty="0" err="1"/>
              <a:t>prikaz</a:t>
            </a:r>
            <a:r>
              <a:rPr dirty="0"/>
              <a:t> </a:t>
            </a:r>
            <a:r>
              <a:rPr dirty="0" err="1"/>
              <a:t>vr</a:t>
            </a:r>
            <a:r>
              <a:rPr lang="sr-Latn-ME" dirty="0"/>
              <a:t>ij</a:t>
            </a:r>
            <a:r>
              <a:rPr dirty="0" err="1"/>
              <a:t>ednosti</a:t>
            </a:r>
            <a:endParaRPr dirty="0"/>
          </a:p>
          <a:p>
            <a:pPr lvl="1"/>
            <a:r>
              <a:rPr dirty="0"/>
              <a:t>LABEL — </a:t>
            </a:r>
            <a:r>
              <a:rPr dirty="0" err="1"/>
              <a:t>opis</a:t>
            </a:r>
            <a:r>
              <a:rPr dirty="0"/>
              <a:t> prom</a:t>
            </a:r>
            <a:r>
              <a:rPr lang="sr-Latn-ME" dirty="0"/>
              <a:t>j</a:t>
            </a:r>
            <a:r>
              <a:rPr dirty="0" err="1"/>
              <a:t>enljivih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Deskriptivna statistika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PROC MEANS </a:t>
            </a:r>
            <a:r>
              <a:rPr dirty="0" err="1"/>
              <a:t>i</a:t>
            </a:r>
            <a:r>
              <a:rPr dirty="0"/>
              <a:t> PROC UNIVARIATE</a:t>
            </a:r>
          </a:p>
          <a:p>
            <a:pPr lvl="1"/>
            <a:r>
              <a:rPr dirty="0"/>
              <a:t>PROC FREQ</a:t>
            </a:r>
          </a:p>
          <a:p>
            <a:pPr lvl="1"/>
            <a:r>
              <a:rPr dirty="0"/>
              <a:t>PROC CORR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Model</a:t>
            </a:r>
            <a:r>
              <a:rPr lang="sr-Latn-ME" dirty="0"/>
              <a:t>ir</a:t>
            </a:r>
            <a:r>
              <a:rPr dirty="0" err="1"/>
              <a:t>anje</a:t>
            </a:r>
            <a:r>
              <a:rPr dirty="0"/>
              <a:t> u SAS-u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PROC REG</a:t>
            </a:r>
          </a:p>
          <a:p>
            <a:pPr lvl="1"/>
            <a:r>
              <a:rPr dirty="0"/>
              <a:t>PROC GLM</a:t>
            </a:r>
          </a:p>
          <a:p>
            <a:pPr lvl="1"/>
            <a:r>
              <a:rPr dirty="0"/>
              <a:t>PROC LOGISTIC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Napredne</a:t>
            </a:r>
            <a:r>
              <a:rPr dirty="0"/>
              <a:t> </a:t>
            </a:r>
            <a:r>
              <a:rPr dirty="0" err="1"/>
              <a:t>statističke</a:t>
            </a:r>
            <a:r>
              <a:rPr dirty="0"/>
              <a:t> </a:t>
            </a:r>
            <a:r>
              <a:rPr dirty="0" err="1"/>
              <a:t>tehnike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PROC ANOVA — </a:t>
            </a:r>
            <a:r>
              <a:rPr dirty="0" err="1"/>
              <a:t>analiza</a:t>
            </a:r>
            <a:r>
              <a:rPr dirty="0"/>
              <a:t> </a:t>
            </a:r>
            <a:r>
              <a:rPr dirty="0" err="1"/>
              <a:t>varijanse</a:t>
            </a:r>
            <a:endParaRPr dirty="0"/>
          </a:p>
          <a:p>
            <a:pPr lvl="1"/>
            <a:r>
              <a:rPr dirty="0"/>
              <a:t>PROC MIXED — m</a:t>
            </a:r>
            <a:r>
              <a:rPr lang="sr-Latn-ME" dirty="0"/>
              <a:t>ij</a:t>
            </a:r>
            <a:r>
              <a:rPr dirty="0" err="1"/>
              <a:t>ešani</a:t>
            </a:r>
            <a:r>
              <a:rPr dirty="0"/>
              <a:t> </a:t>
            </a:r>
            <a:r>
              <a:rPr dirty="0" err="1"/>
              <a:t>modeli</a:t>
            </a:r>
            <a:endParaRPr dirty="0"/>
          </a:p>
          <a:p>
            <a:pPr lvl="1"/>
            <a:r>
              <a:rPr dirty="0"/>
              <a:t>PROC CLUSTER — </a:t>
            </a:r>
            <a:r>
              <a:rPr dirty="0" err="1"/>
              <a:t>klaster</a:t>
            </a:r>
            <a:r>
              <a:rPr dirty="0"/>
              <a:t> </a:t>
            </a:r>
            <a:r>
              <a:rPr dirty="0" err="1"/>
              <a:t>analiza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833</TotalTime>
  <Words>286</Words>
  <Application>Microsoft Office PowerPoint</Application>
  <PresentationFormat>On-screen Show (4:3)</PresentationFormat>
  <Paragraphs>85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Facet</vt:lpstr>
      <vt:lpstr>Uvod u korišćenje SAS-a u statistici</vt:lpstr>
      <vt:lpstr>Šta je SAS?</vt:lpstr>
      <vt:lpstr>DATA step i PROC step</vt:lpstr>
      <vt:lpstr>Učitavanje i čuvanje podataka</vt:lpstr>
      <vt:lpstr>Čišćenje podataka/editovanje</vt:lpstr>
      <vt:lpstr>Rad sa formatima i labelama</vt:lpstr>
      <vt:lpstr>Deskriptivna statistika</vt:lpstr>
      <vt:lpstr>Modeliranje u SAS-u</vt:lpstr>
      <vt:lpstr>Napredne statističke tehnike</vt:lpstr>
      <vt:lpstr>Validacija modela</vt:lpstr>
      <vt:lpstr>Izvoz rezultata</vt:lpstr>
      <vt:lpstr>SAS Enterprise Guide</vt:lpstr>
      <vt:lpstr>Vježbe i primjeri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 u korišćenje SAS-a u statistici</dc:title>
  <dc:subject/>
  <dc:creator>pc</dc:creator>
  <cp:keywords/>
  <dc:description>generated using python-pptx</dc:description>
  <cp:lastModifiedBy>Milica Pavlovic</cp:lastModifiedBy>
  <cp:revision>36</cp:revision>
  <dcterms:created xsi:type="dcterms:W3CDTF">2013-01-27T09:14:16Z</dcterms:created>
  <dcterms:modified xsi:type="dcterms:W3CDTF">2025-12-15T09:23:20Z</dcterms:modified>
  <cp:category/>
</cp:coreProperties>
</file>