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18288000" cy="10287000"/>
  <p:notesSz cx="6858000" cy="9144000"/>
  <p:embeddedFontLst>
    <p:embeddedFont>
      <p:font typeface="Cooper Hewitt Bold" charset="1" panose="00000000000000000000"/>
      <p:regular r:id="rId16"/>
    </p:embeddedFont>
    <p:embeddedFont>
      <p:font typeface="Cooper Hewitt Italics" charset="1" panose="00000000000000000000"/>
      <p:regular r:id="rId17"/>
    </p:embeddedFont>
    <p:embeddedFont>
      <p:font typeface="Cooper Hewitt Bold Italics" charset="1" panose="00000000000000000000"/>
      <p:regular r:id="rId18"/>
    </p:embeddedFont>
    <p:embeddedFont>
      <p:font typeface="Canva Sans" charset="1" panose="020B0503030501040103"/>
      <p:regular r:id="rId19"/>
    </p:embeddedFont>
    <p:embeddedFont>
      <p:font typeface="Canva Sans Bold" charset="1" panose="020B0803030501040103"/>
      <p:regular r:id="rId20"/>
    </p:embeddedFont>
    <p:embeddedFont>
      <p:font typeface="Sukar Bold" charset="1" panose="020005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png" Type="http://schemas.openxmlformats.org/officeDocument/2006/relationships/image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.png" Type="http://schemas.openxmlformats.org/officeDocument/2006/relationships/image"/><Relationship Id="rId5" Target="../media/image2.svg" Type="http://schemas.openxmlformats.org/officeDocument/2006/relationships/image"/><Relationship Id="rId6" Target="../media/image43.png" Type="http://schemas.openxmlformats.org/officeDocument/2006/relationships/image"/><Relationship Id="rId7" Target="../media/image44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0.png" Type="http://schemas.openxmlformats.org/officeDocument/2006/relationships/image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11.png" Type="http://schemas.openxmlformats.org/officeDocument/2006/relationships/image"/><Relationship Id="rId7" Target="../media/image12.svg" Type="http://schemas.openxmlformats.org/officeDocument/2006/relationships/image"/><Relationship Id="rId8" Target="../media/image13.png" Type="http://schemas.openxmlformats.org/officeDocument/2006/relationships/image"/><Relationship Id="rId9" Target="../media/image9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0.png" Type="http://schemas.openxmlformats.org/officeDocument/2006/relationships/image"/><Relationship Id="rId11" Target="../media/image21.svg" Type="http://schemas.openxmlformats.org/officeDocument/2006/relationships/image"/><Relationship Id="rId12" Target="../media/image22.png" Type="http://schemas.openxmlformats.org/officeDocument/2006/relationships/image"/><Relationship Id="rId13" Target="../media/image9.png" Type="http://schemas.openxmlformats.org/officeDocument/2006/relationships/image"/><Relationship Id="rId14" Target="../media/image10.png" Type="http://schemas.openxmlformats.org/officeDocument/2006/relationships/image"/><Relationship Id="rId2" Target="../media/image14.png" Type="http://schemas.openxmlformats.org/officeDocument/2006/relationships/image"/><Relationship Id="rId3" Target="../media/image15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Relationship Id="rId8" Target="../media/image18.png" Type="http://schemas.openxmlformats.org/officeDocument/2006/relationships/image"/><Relationship Id="rId9" Target="../media/image19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5.png" Type="http://schemas.openxmlformats.org/officeDocument/2006/relationships/image"/><Relationship Id="rId11" Target="../media/image9.png" Type="http://schemas.openxmlformats.org/officeDocument/2006/relationships/image"/><Relationship Id="rId12" Target="../media/image10.png" Type="http://schemas.openxmlformats.org/officeDocument/2006/relationships/image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6.png" Type="http://schemas.openxmlformats.org/officeDocument/2006/relationships/image"/><Relationship Id="rId5" Target="../media/image17.svg" Type="http://schemas.openxmlformats.org/officeDocument/2006/relationships/image"/><Relationship Id="rId6" Target="../media/image20.png" Type="http://schemas.openxmlformats.org/officeDocument/2006/relationships/image"/><Relationship Id="rId7" Target="../media/image21.svg" Type="http://schemas.openxmlformats.org/officeDocument/2006/relationships/image"/><Relationship Id="rId8" Target="../media/image23.png" Type="http://schemas.openxmlformats.org/officeDocument/2006/relationships/image"/><Relationship Id="rId9" Target="../media/image2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8.png" Type="http://schemas.openxmlformats.org/officeDocument/2006/relationships/image"/><Relationship Id="rId11" Target="../media/image9.png" Type="http://schemas.openxmlformats.org/officeDocument/2006/relationships/image"/><Relationship Id="rId12" Target="../media/image10.png" Type="http://schemas.openxmlformats.org/officeDocument/2006/relationships/image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16.png" Type="http://schemas.openxmlformats.org/officeDocument/2006/relationships/image"/><Relationship Id="rId5" Target="../media/image17.svg" Type="http://schemas.openxmlformats.org/officeDocument/2006/relationships/image"/><Relationship Id="rId6" Target="../media/image20.png" Type="http://schemas.openxmlformats.org/officeDocument/2006/relationships/image"/><Relationship Id="rId7" Target="../media/image21.svg" Type="http://schemas.openxmlformats.org/officeDocument/2006/relationships/image"/><Relationship Id="rId8" Target="../media/image26.png" Type="http://schemas.openxmlformats.org/officeDocument/2006/relationships/image"/><Relationship Id="rId9" Target="../media/image27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0.png" Type="http://schemas.openxmlformats.org/officeDocument/2006/relationships/image"/><Relationship Id="rId2" Target="../media/image20.png" Type="http://schemas.openxmlformats.org/officeDocument/2006/relationships/image"/><Relationship Id="rId3" Target="../media/image21.sv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29.png" Type="http://schemas.openxmlformats.org/officeDocument/2006/relationships/image"/><Relationship Id="rId7" Target="../media/image30.png" Type="http://schemas.openxmlformats.org/officeDocument/2006/relationships/image"/><Relationship Id="rId8" Target="../media/image31.svg" Type="http://schemas.openxmlformats.org/officeDocument/2006/relationships/image"/><Relationship Id="rId9" Target="../media/image9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4.svg" Type="http://schemas.openxmlformats.org/officeDocument/2006/relationships/image"/><Relationship Id="rId11" Target="../media/image9.png" Type="http://schemas.openxmlformats.org/officeDocument/2006/relationships/image"/><Relationship Id="rId12" Target="../media/image10.png" Type="http://schemas.openxmlformats.org/officeDocument/2006/relationships/image"/><Relationship Id="rId2" Target="../media/image20.png" Type="http://schemas.openxmlformats.org/officeDocument/2006/relationships/image"/><Relationship Id="rId3" Target="../media/image21.svg" Type="http://schemas.openxmlformats.org/officeDocument/2006/relationships/image"/><Relationship Id="rId4" Target="../media/image16.png" Type="http://schemas.openxmlformats.org/officeDocument/2006/relationships/image"/><Relationship Id="rId5" Target="../media/image17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32.png" Type="http://schemas.openxmlformats.org/officeDocument/2006/relationships/image"/><Relationship Id="rId9" Target="../media/image33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png" Type="http://schemas.openxmlformats.org/officeDocument/2006/relationships/image"/><Relationship Id="rId2" Target="../media/image3.png" Type="http://schemas.openxmlformats.org/officeDocument/2006/relationships/image"/><Relationship Id="rId3" Target="../media/image4.svg" Type="http://schemas.openxmlformats.org/officeDocument/2006/relationships/image"/><Relationship Id="rId4" Target="../media/image35.png" Type="http://schemas.openxmlformats.org/officeDocument/2006/relationships/image"/><Relationship Id="rId5" Target="../media/image7.png" Type="http://schemas.openxmlformats.org/officeDocument/2006/relationships/image"/><Relationship Id="rId6" Target="../media/image8.svg" Type="http://schemas.openxmlformats.org/officeDocument/2006/relationships/image"/><Relationship Id="rId7" Target="../media/image36.png" Type="http://schemas.openxmlformats.org/officeDocument/2006/relationships/image"/><Relationship Id="rId8" Target="../media/image37.png" Type="http://schemas.openxmlformats.org/officeDocument/2006/relationships/image"/><Relationship Id="rId9" Target="../media/image38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1.png" Type="http://schemas.openxmlformats.org/officeDocument/2006/relationships/image"/><Relationship Id="rId11" Target="../media/image42.svg" Type="http://schemas.openxmlformats.org/officeDocument/2006/relationships/image"/><Relationship Id="rId2" Target="../media/image20.png" Type="http://schemas.openxmlformats.org/officeDocument/2006/relationships/image"/><Relationship Id="rId3" Target="../media/image21.svg" Type="http://schemas.openxmlformats.org/officeDocument/2006/relationships/image"/><Relationship Id="rId4" Target="../media/image16.png" Type="http://schemas.openxmlformats.org/officeDocument/2006/relationships/image"/><Relationship Id="rId5" Target="../media/image17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Relationship Id="rId8" Target="../media/image39.png" Type="http://schemas.openxmlformats.org/officeDocument/2006/relationships/image"/><Relationship Id="rId9" Target="../media/image40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829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4053051" y="1232330"/>
            <a:ext cx="9400794" cy="357660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608"/>
              </a:lnSpc>
            </a:pPr>
            <a:r>
              <a:rPr lang="en-US" b="true" sz="11461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NATAŠA VOJINOVIĆ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5589026" y="4680111"/>
            <a:ext cx="6328844" cy="1152790"/>
            <a:chOff x="0" y="0"/>
            <a:chExt cx="1965321" cy="35798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965321" cy="357980"/>
            </a:xfrm>
            <a:custGeom>
              <a:avLst/>
              <a:gdLst/>
              <a:ahLst/>
              <a:cxnLst/>
              <a:rect r="r" b="b" t="t" l="l"/>
              <a:pathLst>
                <a:path h="357980" w="1965321">
                  <a:moveTo>
                    <a:pt x="121104" y="0"/>
                  </a:moveTo>
                  <a:lnTo>
                    <a:pt x="1844217" y="0"/>
                  </a:lnTo>
                  <a:cubicBezTo>
                    <a:pt x="1876335" y="0"/>
                    <a:pt x="1907139" y="12759"/>
                    <a:pt x="1929850" y="35471"/>
                  </a:cubicBezTo>
                  <a:cubicBezTo>
                    <a:pt x="1952562" y="58182"/>
                    <a:pt x="1965321" y="88985"/>
                    <a:pt x="1965321" y="121104"/>
                  </a:cubicBezTo>
                  <a:lnTo>
                    <a:pt x="1965321" y="236876"/>
                  </a:lnTo>
                  <a:cubicBezTo>
                    <a:pt x="1965321" y="268995"/>
                    <a:pt x="1952562" y="299798"/>
                    <a:pt x="1929850" y="322510"/>
                  </a:cubicBezTo>
                  <a:cubicBezTo>
                    <a:pt x="1907139" y="345221"/>
                    <a:pt x="1876335" y="357980"/>
                    <a:pt x="1844217" y="357980"/>
                  </a:cubicBezTo>
                  <a:lnTo>
                    <a:pt x="121104" y="357980"/>
                  </a:lnTo>
                  <a:cubicBezTo>
                    <a:pt x="88985" y="357980"/>
                    <a:pt x="58182" y="345221"/>
                    <a:pt x="35471" y="322510"/>
                  </a:cubicBezTo>
                  <a:cubicBezTo>
                    <a:pt x="12759" y="299798"/>
                    <a:pt x="0" y="268995"/>
                    <a:pt x="0" y="236876"/>
                  </a:cubicBezTo>
                  <a:lnTo>
                    <a:pt x="0" y="121104"/>
                  </a:lnTo>
                  <a:cubicBezTo>
                    <a:pt x="0" y="88985"/>
                    <a:pt x="12759" y="58182"/>
                    <a:pt x="35471" y="35471"/>
                  </a:cubicBezTo>
                  <a:cubicBezTo>
                    <a:pt x="58182" y="12759"/>
                    <a:pt x="88985" y="0"/>
                    <a:pt x="121104" y="0"/>
                  </a:cubicBezTo>
                  <a:close/>
                </a:path>
              </a:pathLst>
            </a:custGeom>
            <a:solidFill>
              <a:srgbClr val="FFF0A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1965321" cy="3960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410209" indent="-205105" lvl="1">
                <a:lnSpc>
                  <a:spcPts val="2659"/>
                </a:lnSpc>
                <a:buFont typeface="Arial"/>
                <a:buChar char="•"/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-1351599" y="-1614789"/>
            <a:ext cx="3253027" cy="3253027"/>
          </a:xfrm>
          <a:custGeom>
            <a:avLst/>
            <a:gdLst/>
            <a:ahLst/>
            <a:cxnLst/>
            <a:rect r="r" b="b" t="t" l="l"/>
            <a:pathLst>
              <a:path h="3253027" w="3253027">
                <a:moveTo>
                  <a:pt x="0" y="0"/>
                </a:moveTo>
                <a:lnTo>
                  <a:pt x="3253027" y="0"/>
                </a:lnTo>
                <a:lnTo>
                  <a:pt x="3253027" y="3253026"/>
                </a:lnTo>
                <a:lnTo>
                  <a:pt x="0" y="32530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386572" y="8648763"/>
            <a:ext cx="3253027" cy="3253027"/>
          </a:xfrm>
          <a:custGeom>
            <a:avLst/>
            <a:gdLst/>
            <a:ahLst/>
            <a:cxnLst/>
            <a:rect r="r" b="b" t="t" l="l"/>
            <a:pathLst>
              <a:path h="3253027" w="3253027">
                <a:moveTo>
                  <a:pt x="0" y="0"/>
                </a:moveTo>
                <a:lnTo>
                  <a:pt x="3253027" y="0"/>
                </a:lnTo>
                <a:lnTo>
                  <a:pt x="3253027" y="3253026"/>
                </a:lnTo>
                <a:lnTo>
                  <a:pt x="0" y="32530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true" rot="-5400000">
            <a:off x="-836576" y="8403018"/>
            <a:ext cx="2767203" cy="4114800"/>
          </a:xfrm>
          <a:custGeom>
            <a:avLst/>
            <a:gdLst/>
            <a:ahLst/>
            <a:cxnLst/>
            <a:rect r="r" b="b" t="t" l="l"/>
            <a:pathLst>
              <a:path h="4114800" w="2767203">
                <a:moveTo>
                  <a:pt x="2767203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2767203" y="0"/>
                </a:lnTo>
                <a:lnTo>
                  <a:pt x="2767203" y="411480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6807956" y="4309254"/>
            <a:ext cx="4237439" cy="1668492"/>
          </a:xfrm>
          <a:custGeom>
            <a:avLst/>
            <a:gdLst/>
            <a:ahLst/>
            <a:cxnLst/>
            <a:rect r="r" b="b" t="t" l="l"/>
            <a:pathLst>
              <a:path h="1668492" w="4237439">
                <a:moveTo>
                  <a:pt x="0" y="0"/>
                </a:moveTo>
                <a:lnTo>
                  <a:pt x="4237439" y="0"/>
                </a:lnTo>
                <a:lnTo>
                  <a:pt x="4237439" y="1668492"/>
                </a:lnTo>
                <a:lnTo>
                  <a:pt x="0" y="166849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-2757395" y="4309254"/>
            <a:ext cx="4237439" cy="1668492"/>
          </a:xfrm>
          <a:custGeom>
            <a:avLst/>
            <a:gdLst/>
            <a:ahLst/>
            <a:cxnLst/>
            <a:rect r="r" b="b" t="t" l="l"/>
            <a:pathLst>
              <a:path h="1668492" w="4237439">
                <a:moveTo>
                  <a:pt x="0" y="0"/>
                </a:moveTo>
                <a:lnTo>
                  <a:pt x="4237439" y="0"/>
                </a:lnTo>
                <a:lnTo>
                  <a:pt x="4237439" y="1668492"/>
                </a:lnTo>
                <a:lnTo>
                  <a:pt x="0" y="166849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9031415" y="8505623"/>
            <a:ext cx="2284773" cy="1142386"/>
          </a:xfrm>
          <a:custGeom>
            <a:avLst/>
            <a:gdLst/>
            <a:ahLst/>
            <a:cxnLst/>
            <a:rect r="r" b="b" t="t" l="l"/>
            <a:pathLst>
              <a:path h="1142386" w="2284773">
                <a:moveTo>
                  <a:pt x="0" y="0"/>
                </a:moveTo>
                <a:lnTo>
                  <a:pt x="2284773" y="0"/>
                </a:lnTo>
                <a:lnTo>
                  <a:pt x="2284773" y="1142386"/>
                </a:lnTo>
                <a:lnTo>
                  <a:pt x="0" y="114238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6348604" y="8100967"/>
            <a:ext cx="2404844" cy="1951697"/>
          </a:xfrm>
          <a:custGeom>
            <a:avLst/>
            <a:gdLst/>
            <a:ahLst/>
            <a:cxnLst/>
            <a:rect r="r" b="b" t="t" l="l"/>
            <a:pathLst>
              <a:path h="1951697" w="2404844">
                <a:moveTo>
                  <a:pt x="0" y="0"/>
                </a:moveTo>
                <a:lnTo>
                  <a:pt x="2404844" y="0"/>
                </a:lnTo>
                <a:lnTo>
                  <a:pt x="2404844" y="1951698"/>
                </a:lnTo>
                <a:lnTo>
                  <a:pt x="0" y="195169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38" r="-160847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5589026" y="5104106"/>
            <a:ext cx="6097706" cy="642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12"/>
              </a:lnSpc>
            </a:pPr>
            <a:r>
              <a:rPr lang="en-US" sz="3222" i="true">
                <a:solidFill>
                  <a:srgbClr val="082922"/>
                </a:solidFill>
                <a:latin typeface="Cooper Hewitt Italics"/>
                <a:ea typeface="Cooper Hewitt Italics"/>
                <a:cs typeface="Cooper Hewitt Italics"/>
                <a:sym typeface="Cooper Hewitt Italics"/>
              </a:rPr>
              <a:t>v.d. pomoćnica direktora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5704595" y="6127131"/>
            <a:ext cx="6097706" cy="1785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12"/>
              </a:lnSpc>
            </a:pPr>
            <a:r>
              <a:rPr lang="en-US" sz="3222" i="true">
                <a:solidFill>
                  <a:srgbClr val="FFF0A2"/>
                </a:solidFill>
                <a:latin typeface="Cooper Hewitt Italics"/>
                <a:ea typeface="Cooper Hewitt Italics"/>
                <a:cs typeface="Cooper Hewitt Italics"/>
                <a:sym typeface="Cooper Hewitt Italics"/>
              </a:rPr>
              <a:t>Sektor statistike poljopri</a:t>
            </a:r>
            <a:r>
              <a:rPr lang="en-US" sz="3222" i="true">
                <a:solidFill>
                  <a:srgbClr val="FFF0A2"/>
                </a:solidFill>
                <a:latin typeface="Cooper Hewitt Italics"/>
                <a:ea typeface="Cooper Hewitt Italics"/>
                <a:cs typeface="Cooper Hewitt Italics"/>
                <a:sym typeface="Cooper Hewitt Italics"/>
              </a:rPr>
              <a:t>vrede, ribarstva, poslovnih statistika i životne sredine i šumarstva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5589026" y="4656536"/>
            <a:ext cx="6097706" cy="642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512"/>
              </a:lnSpc>
            </a:pPr>
            <a:r>
              <a:rPr lang="en-US" b="true" sz="3222" i="true">
                <a:solidFill>
                  <a:srgbClr val="082922"/>
                </a:solidFill>
                <a:latin typeface="Cooper Hewitt Bold Italics"/>
                <a:ea typeface="Cooper Hewitt Bold Italics"/>
                <a:cs typeface="Cooper Hewitt Bold Italics"/>
                <a:sym typeface="Cooper Hewitt Bold Italics"/>
              </a:rPr>
              <a:t>Uprava za statistiku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829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74915" y="2485800"/>
            <a:ext cx="17738171" cy="2438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5000"/>
              </a:lnSpc>
            </a:pPr>
            <a:r>
              <a:rPr lang="en-US" b="true" sz="15000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HVALA NA PAŽNJI</a:t>
            </a:r>
          </a:p>
        </p:txBody>
      </p:sp>
      <p:grpSp>
        <p:nvGrpSpPr>
          <p:cNvPr name="Group 3" id="3"/>
          <p:cNvGrpSpPr/>
          <p:nvPr/>
        </p:nvGrpSpPr>
        <p:grpSpPr>
          <a:xfrm rot="0">
            <a:off x="4605466" y="6769753"/>
            <a:ext cx="9077068" cy="885094"/>
            <a:chOff x="0" y="0"/>
            <a:chExt cx="1965321" cy="191636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965321" cy="191636"/>
            </a:xfrm>
            <a:custGeom>
              <a:avLst/>
              <a:gdLst/>
              <a:ahLst/>
              <a:cxnLst/>
              <a:rect r="r" b="b" t="t" l="l"/>
              <a:pathLst>
                <a:path h="191636" w="1965321">
                  <a:moveTo>
                    <a:pt x="84438" y="0"/>
                  </a:moveTo>
                  <a:lnTo>
                    <a:pt x="1880883" y="0"/>
                  </a:lnTo>
                  <a:cubicBezTo>
                    <a:pt x="1903277" y="0"/>
                    <a:pt x="1924754" y="8896"/>
                    <a:pt x="1940590" y="24731"/>
                  </a:cubicBezTo>
                  <a:cubicBezTo>
                    <a:pt x="1956425" y="40567"/>
                    <a:pt x="1965321" y="62044"/>
                    <a:pt x="1965321" y="84438"/>
                  </a:cubicBezTo>
                  <a:lnTo>
                    <a:pt x="1965321" y="107198"/>
                  </a:lnTo>
                  <a:cubicBezTo>
                    <a:pt x="1965321" y="129592"/>
                    <a:pt x="1956425" y="151070"/>
                    <a:pt x="1940590" y="166905"/>
                  </a:cubicBezTo>
                  <a:cubicBezTo>
                    <a:pt x="1924754" y="182740"/>
                    <a:pt x="1903277" y="191636"/>
                    <a:pt x="1880883" y="191636"/>
                  </a:cubicBezTo>
                  <a:lnTo>
                    <a:pt x="84438" y="191636"/>
                  </a:lnTo>
                  <a:cubicBezTo>
                    <a:pt x="62044" y="191636"/>
                    <a:pt x="40567" y="182740"/>
                    <a:pt x="24731" y="166905"/>
                  </a:cubicBezTo>
                  <a:cubicBezTo>
                    <a:pt x="8896" y="151070"/>
                    <a:pt x="0" y="129592"/>
                    <a:pt x="0" y="107198"/>
                  </a:cubicBezTo>
                  <a:lnTo>
                    <a:pt x="0" y="84438"/>
                  </a:lnTo>
                  <a:cubicBezTo>
                    <a:pt x="0" y="62044"/>
                    <a:pt x="8896" y="40567"/>
                    <a:pt x="24731" y="24731"/>
                  </a:cubicBezTo>
                  <a:cubicBezTo>
                    <a:pt x="40567" y="8896"/>
                    <a:pt x="62044" y="0"/>
                    <a:pt x="84438" y="0"/>
                  </a:cubicBezTo>
                  <a:close/>
                </a:path>
              </a:pathLst>
            </a:custGeom>
            <a:solidFill>
              <a:srgbClr val="FFF0A2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1965321" cy="22973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410209" indent="-205105" lvl="1">
                <a:lnSpc>
                  <a:spcPts val="2659"/>
                </a:lnSpc>
                <a:buFont typeface="Arial"/>
                <a:buChar char="•"/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-1351599" y="-1614789"/>
            <a:ext cx="3253027" cy="3253027"/>
          </a:xfrm>
          <a:custGeom>
            <a:avLst/>
            <a:gdLst/>
            <a:ahLst/>
            <a:cxnLst/>
            <a:rect r="r" b="b" t="t" l="l"/>
            <a:pathLst>
              <a:path h="3253027" w="3253027">
                <a:moveTo>
                  <a:pt x="0" y="0"/>
                </a:moveTo>
                <a:lnTo>
                  <a:pt x="3253027" y="0"/>
                </a:lnTo>
                <a:lnTo>
                  <a:pt x="3253027" y="3253026"/>
                </a:lnTo>
                <a:lnTo>
                  <a:pt x="0" y="32530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-614268" y="9445786"/>
            <a:ext cx="19516537" cy="3086100"/>
            <a:chOff x="0" y="0"/>
            <a:chExt cx="5140158" cy="8128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5140158" cy="812800"/>
            </a:xfrm>
            <a:custGeom>
              <a:avLst/>
              <a:gdLst/>
              <a:ahLst/>
              <a:cxnLst/>
              <a:rect r="r" b="b" t="t" l="l"/>
              <a:pathLst>
                <a:path h="812800" w="5140158">
                  <a:moveTo>
                    <a:pt x="0" y="0"/>
                  </a:moveTo>
                  <a:lnTo>
                    <a:pt x="5140158" y="0"/>
                  </a:lnTo>
                  <a:lnTo>
                    <a:pt x="5140158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552E2D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38100"/>
              <a:ext cx="5140158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6386572" y="8648763"/>
            <a:ext cx="3253027" cy="3253027"/>
          </a:xfrm>
          <a:custGeom>
            <a:avLst/>
            <a:gdLst/>
            <a:ahLst/>
            <a:cxnLst/>
            <a:rect r="r" b="b" t="t" l="l"/>
            <a:pathLst>
              <a:path h="3253027" w="3253027">
                <a:moveTo>
                  <a:pt x="0" y="0"/>
                </a:moveTo>
                <a:lnTo>
                  <a:pt x="3253027" y="0"/>
                </a:lnTo>
                <a:lnTo>
                  <a:pt x="3253027" y="3253026"/>
                </a:lnTo>
                <a:lnTo>
                  <a:pt x="0" y="32530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029517" y="5998900"/>
            <a:ext cx="1060442" cy="1096064"/>
          </a:xfrm>
          <a:custGeom>
            <a:avLst/>
            <a:gdLst/>
            <a:ahLst/>
            <a:cxnLst/>
            <a:rect r="r" b="b" t="t" l="l"/>
            <a:pathLst>
              <a:path h="1096064" w="1060442">
                <a:moveTo>
                  <a:pt x="0" y="0"/>
                </a:moveTo>
                <a:lnTo>
                  <a:pt x="1060442" y="0"/>
                </a:lnTo>
                <a:lnTo>
                  <a:pt x="1060442" y="1096065"/>
                </a:lnTo>
                <a:lnTo>
                  <a:pt x="0" y="109606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true" flipV="false" rot="0">
            <a:off x="2198041" y="5998900"/>
            <a:ext cx="1060442" cy="1096064"/>
          </a:xfrm>
          <a:custGeom>
            <a:avLst/>
            <a:gdLst/>
            <a:ahLst/>
            <a:cxnLst/>
            <a:rect r="r" b="b" t="t" l="l"/>
            <a:pathLst>
              <a:path h="1096064" w="1060442">
                <a:moveTo>
                  <a:pt x="1060442" y="0"/>
                </a:moveTo>
                <a:lnTo>
                  <a:pt x="0" y="0"/>
                </a:lnTo>
                <a:lnTo>
                  <a:pt x="0" y="1096065"/>
                </a:lnTo>
                <a:lnTo>
                  <a:pt x="1060442" y="1096065"/>
                </a:lnTo>
                <a:lnTo>
                  <a:pt x="1060442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5014178" y="5619832"/>
            <a:ext cx="8259643" cy="927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b="true" sz="2499" i="true">
                <a:solidFill>
                  <a:srgbClr val="FFFFFF"/>
                </a:solidFill>
                <a:latin typeface="Cooper Hewitt Bold Italics"/>
                <a:ea typeface="Cooper Hewitt Bold Italics"/>
                <a:cs typeface="Cooper Hewitt Bold Italics"/>
                <a:sym typeface="Cooper Hewitt Bold Italics"/>
              </a:rPr>
              <a:t>Detaljne rezultate Popisa poljoprivrede 2024</a:t>
            </a:r>
          </a:p>
          <a:p>
            <a:pPr algn="ctr">
              <a:lnSpc>
                <a:spcPts val="3499"/>
              </a:lnSpc>
            </a:pPr>
            <a:r>
              <a:rPr lang="en-US" b="true" sz="2499" i="true">
                <a:solidFill>
                  <a:srgbClr val="FFFFFF"/>
                </a:solidFill>
                <a:latin typeface="Cooper Hewitt Bold Italics"/>
                <a:ea typeface="Cooper Hewitt Bold Italics"/>
                <a:cs typeface="Cooper Hewitt Bold Italics"/>
                <a:sym typeface="Cooper Hewitt Bold Italics"/>
              </a:rPr>
              <a:t> možete pronaći na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771219" y="6792861"/>
            <a:ext cx="8745561" cy="7793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71"/>
              </a:lnSpc>
            </a:pPr>
            <a:r>
              <a:rPr lang="en-US" sz="4622" b="true">
                <a:solidFill>
                  <a:srgbClr val="082922"/>
                </a:solidFill>
                <a:latin typeface="Sukar Bold"/>
                <a:ea typeface="Sukar Bold"/>
                <a:cs typeface="Sukar Bold"/>
                <a:sym typeface="Sukar Bold"/>
              </a:rPr>
              <a:t>monstat.org</a:t>
            </a:r>
          </a:p>
        </p:txBody>
      </p:sp>
      <p:sp>
        <p:nvSpPr>
          <p:cNvPr name="Freeform 15" id="15"/>
          <p:cNvSpPr/>
          <p:nvPr/>
        </p:nvSpPr>
        <p:spPr>
          <a:xfrm flipH="false" flipV="false" rot="0">
            <a:off x="16807956" y="5797549"/>
            <a:ext cx="4237439" cy="1668492"/>
          </a:xfrm>
          <a:custGeom>
            <a:avLst/>
            <a:gdLst/>
            <a:ahLst/>
            <a:cxnLst/>
            <a:rect r="r" b="b" t="t" l="l"/>
            <a:pathLst>
              <a:path h="1668492" w="4237439">
                <a:moveTo>
                  <a:pt x="0" y="0"/>
                </a:moveTo>
                <a:lnTo>
                  <a:pt x="4237439" y="0"/>
                </a:lnTo>
                <a:lnTo>
                  <a:pt x="4237439" y="1668491"/>
                </a:lnTo>
                <a:lnTo>
                  <a:pt x="0" y="16684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-2757395" y="5797549"/>
            <a:ext cx="4237439" cy="1668492"/>
          </a:xfrm>
          <a:custGeom>
            <a:avLst/>
            <a:gdLst/>
            <a:ahLst/>
            <a:cxnLst/>
            <a:rect r="r" b="b" t="t" l="l"/>
            <a:pathLst>
              <a:path h="1668492" w="4237439">
                <a:moveTo>
                  <a:pt x="0" y="0"/>
                </a:moveTo>
                <a:lnTo>
                  <a:pt x="4237439" y="0"/>
                </a:lnTo>
                <a:lnTo>
                  <a:pt x="4237439" y="1668491"/>
                </a:lnTo>
                <a:lnTo>
                  <a:pt x="0" y="16684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829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548676" y="9358148"/>
            <a:ext cx="19516537" cy="3086100"/>
            <a:chOff x="0" y="0"/>
            <a:chExt cx="5140158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40158" cy="812800"/>
            </a:xfrm>
            <a:custGeom>
              <a:avLst/>
              <a:gdLst/>
              <a:ahLst/>
              <a:cxnLst/>
              <a:rect r="r" b="b" t="t" l="l"/>
              <a:pathLst>
                <a:path h="812800" w="5140158">
                  <a:moveTo>
                    <a:pt x="0" y="0"/>
                  </a:moveTo>
                  <a:lnTo>
                    <a:pt x="5140158" y="0"/>
                  </a:lnTo>
                  <a:lnTo>
                    <a:pt x="5140158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552E2D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40158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-1489056" y="-1626513"/>
            <a:ext cx="3253027" cy="3253027"/>
          </a:xfrm>
          <a:custGeom>
            <a:avLst/>
            <a:gdLst/>
            <a:ahLst/>
            <a:cxnLst/>
            <a:rect r="r" b="b" t="t" l="l"/>
            <a:pathLst>
              <a:path h="3253027" w="3253027">
                <a:moveTo>
                  <a:pt x="0" y="0"/>
                </a:moveTo>
                <a:lnTo>
                  <a:pt x="3253027" y="0"/>
                </a:lnTo>
                <a:lnTo>
                  <a:pt x="3253027" y="3253026"/>
                </a:lnTo>
                <a:lnTo>
                  <a:pt x="0" y="32530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2473276" y="792267"/>
            <a:ext cx="4237439" cy="1668492"/>
          </a:xfrm>
          <a:custGeom>
            <a:avLst/>
            <a:gdLst/>
            <a:ahLst/>
            <a:cxnLst/>
            <a:rect r="r" b="b" t="t" l="l"/>
            <a:pathLst>
              <a:path h="1668492" w="4237439">
                <a:moveTo>
                  <a:pt x="0" y="0"/>
                </a:moveTo>
                <a:lnTo>
                  <a:pt x="4237439" y="0"/>
                </a:lnTo>
                <a:lnTo>
                  <a:pt x="4237439" y="1668492"/>
                </a:lnTo>
                <a:lnTo>
                  <a:pt x="0" y="16684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4042850" y="6172200"/>
            <a:ext cx="4310743" cy="4114800"/>
          </a:xfrm>
          <a:custGeom>
            <a:avLst/>
            <a:gdLst/>
            <a:ahLst/>
            <a:cxnLst/>
            <a:rect r="r" b="b" t="t" l="l"/>
            <a:pathLst>
              <a:path h="4114800" w="4310743">
                <a:moveTo>
                  <a:pt x="0" y="0"/>
                </a:moveTo>
                <a:lnTo>
                  <a:pt x="4310742" y="0"/>
                </a:lnTo>
                <a:lnTo>
                  <a:pt x="431074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206769" y="4781749"/>
            <a:ext cx="2153996" cy="4538710"/>
          </a:xfrm>
          <a:custGeom>
            <a:avLst/>
            <a:gdLst/>
            <a:ahLst/>
            <a:cxnLst/>
            <a:rect r="r" b="b" t="t" l="l"/>
            <a:pathLst>
              <a:path h="4538710" w="2153996">
                <a:moveTo>
                  <a:pt x="0" y="0"/>
                </a:moveTo>
                <a:lnTo>
                  <a:pt x="2153996" y="0"/>
                </a:lnTo>
                <a:lnTo>
                  <a:pt x="2153996" y="4538711"/>
                </a:lnTo>
                <a:lnTo>
                  <a:pt x="0" y="453871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3401612" y="2375034"/>
            <a:ext cx="10782069" cy="20229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66"/>
              </a:lnSpc>
            </a:pPr>
            <a:r>
              <a:rPr lang="en-US" b="true" sz="4515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UKUPNO RADNA SNAGA NA PORODIČNIM POLJOPRIVREDNIM GAZDINSTVIMA, </a:t>
            </a:r>
          </a:p>
          <a:p>
            <a:pPr algn="ctr">
              <a:lnSpc>
                <a:spcPts val="4966"/>
              </a:lnSpc>
            </a:pPr>
            <a:r>
              <a:rPr lang="en-US" b="true" sz="4515">
                <a:solidFill>
                  <a:srgbClr val="FE7304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53 421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3401612" y="4696024"/>
            <a:ext cx="10782069" cy="20229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66"/>
              </a:lnSpc>
            </a:pPr>
            <a:r>
              <a:rPr lang="en-US" b="true" sz="4515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UKUPAN BROJ ŽENA NA PORODIČNIM POLJOPRIVREDNIM GAZDINSTVIMA, </a:t>
            </a:r>
          </a:p>
          <a:p>
            <a:pPr algn="ctr">
              <a:lnSpc>
                <a:spcPts val="4966"/>
              </a:lnSpc>
            </a:pPr>
            <a:r>
              <a:rPr lang="en-US" b="true" sz="4515">
                <a:solidFill>
                  <a:srgbClr val="FE7304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18 857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1274144" y="9536962"/>
            <a:ext cx="1009622" cy="504811"/>
          </a:xfrm>
          <a:custGeom>
            <a:avLst/>
            <a:gdLst/>
            <a:ahLst/>
            <a:cxnLst/>
            <a:rect r="r" b="b" t="t" l="l"/>
            <a:pathLst>
              <a:path h="504811" w="1009622">
                <a:moveTo>
                  <a:pt x="0" y="0"/>
                </a:moveTo>
                <a:lnTo>
                  <a:pt x="1009623" y="0"/>
                </a:lnTo>
                <a:lnTo>
                  <a:pt x="1009623" y="504811"/>
                </a:lnTo>
                <a:lnTo>
                  <a:pt x="0" y="50481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211463" y="9358148"/>
            <a:ext cx="1062681" cy="862439"/>
          </a:xfrm>
          <a:custGeom>
            <a:avLst/>
            <a:gdLst/>
            <a:ahLst/>
            <a:cxnLst/>
            <a:rect r="r" b="b" t="t" l="l"/>
            <a:pathLst>
              <a:path h="862439" w="1062681">
                <a:moveTo>
                  <a:pt x="0" y="0"/>
                </a:moveTo>
                <a:lnTo>
                  <a:pt x="1062681" y="0"/>
                </a:lnTo>
                <a:lnTo>
                  <a:pt x="1062681" y="862439"/>
                </a:lnTo>
                <a:lnTo>
                  <a:pt x="0" y="86243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-538" r="-160847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829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808974" y="5703795"/>
            <a:ext cx="4104862" cy="3832915"/>
          </a:xfrm>
          <a:custGeom>
            <a:avLst/>
            <a:gdLst/>
            <a:ahLst/>
            <a:cxnLst/>
            <a:rect r="r" b="b" t="t" l="l"/>
            <a:pathLst>
              <a:path h="3832915" w="4104862">
                <a:moveTo>
                  <a:pt x="0" y="0"/>
                </a:moveTo>
                <a:lnTo>
                  <a:pt x="4104862" y="0"/>
                </a:lnTo>
                <a:lnTo>
                  <a:pt x="4104862" y="3832915"/>
                </a:lnTo>
                <a:lnTo>
                  <a:pt x="0" y="38329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614268" y="9445786"/>
            <a:ext cx="19516537" cy="3086100"/>
            <a:chOff x="0" y="0"/>
            <a:chExt cx="5140158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140158" cy="812800"/>
            </a:xfrm>
            <a:custGeom>
              <a:avLst/>
              <a:gdLst/>
              <a:ahLst/>
              <a:cxnLst/>
              <a:rect r="r" b="b" t="t" l="l"/>
              <a:pathLst>
                <a:path h="812800" w="5140158">
                  <a:moveTo>
                    <a:pt x="0" y="0"/>
                  </a:moveTo>
                  <a:lnTo>
                    <a:pt x="5140158" y="0"/>
                  </a:lnTo>
                  <a:lnTo>
                    <a:pt x="5140158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552E2D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5140158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-1489056" y="-1626513"/>
            <a:ext cx="3253027" cy="3253027"/>
          </a:xfrm>
          <a:custGeom>
            <a:avLst/>
            <a:gdLst/>
            <a:ahLst/>
            <a:cxnLst/>
            <a:rect r="r" b="b" t="t" l="l"/>
            <a:pathLst>
              <a:path h="3253027" w="3253027">
                <a:moveTo>
                  <a:pt x="0" y="0"/>
                </a:moveTo>
                <a:lnTo>
                  <a:pt x="3253027" y="0"/>
                </a:lnTo>
                <a:lnTo>
                  <a:pt x="3253027" y="3253026"/>
                </a:lnTo>
                <a:lnTo>
                  <a:pt x="0" y="32530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17113181" y="8510630"/>
            <a:ext cx="2142613" cy="3563598"/>
          </a:xfrm>
          <a:custGeom>
            <a:avLst/>
            <a:gdLst/>
            <a:ahLst/>
            <a:cxnLst/>
            <a:rect r="r" b="b" t="t" l="l"/>
            <a:pathLst>
              <a:path h="3563598" w="2142613">
                <a:moveTo>
                  <a:pt x="2142613" y="0"/>
                </a:moveTo>
                <a:lnTo>
                  <a:pt x="0" y="0"/>
                </a:lnTo>
                <a:lnTo>
                  <a:pt x="0" y="3563598"/>
                </a:lnTo>
                <a:lnTo>
                  <a:pt x="2142613" y="3563598"/>
                </a:lnTo>
                <a:lnTo>
                  <a:pt x="2142613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5084549" y="3168655"/>
            <a:ext cx="2298999" cy="6277132"/>
          </a:xfrm>
          <a:custGeom>
            <a:avLst/>
            <a:gdLst/>
            <a:ahLst/>
            <a:cxnLst/>
            <a:rect r="r" b="b" t="t" l="l"/>
            <a:pathLst>
              <a:path h="6277132" w="2298999">
                <a:moveTo>
                  <a:pt x="0" y="0"/>
                </a:moveTo>
                <a:lnTo>
                  <a:pt x="2299000" y="0"/>
                </a:lnTo>
                <a:lnTo>
                  <a:pt x="2299000" y="6277131"/>
                </a:lnTo>
                <a:lnTo>
                  <a:pt x="0" y="627713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6910535" y="2831036"/>
            <a:ext cx="946027" cy="977806"/>
          </a:xfrm>
          <a:custGeom>
            <a:avLst/>
            <a:gdLst/>
            <a:ahLst/>
            <a:cxnLst/>
            <a:rect r="r" b="b" t="t" l="l"/>
            <a:pathLst>
              <a:path h="977806" w="946027">
                <a:moveTo>
                  <a:pt x="0" y="0"/>
                </a:moveTo>
                <a:lnTo>
                  <a:pt x="946027" y="0"/>
                </a:lnTo>
                <a:lnTo>
                  <a:pt x="946027" y="977805"/>
                </a:lnTo>
                <a:lnTo>
                  <a:pt x="0" y="97780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true" flipV="false" rot="0">
            <a:off x="13812620" y="6896585"/>
            <a:ext cx="946027" cy="977806"/>
          </a:xfrm>
          <a:custGeom>
            <a:avLst/>
            <a:gdLst/>
            <a:ahLst/>
            <a:cxnLst/>
            <a:rect r="r" b="b" t="t" l="l"/>
            <a:pathLst>
              <a:path h="977806" w="946027">
                <a:moveTo>
                  <a:pt x="946027" y="0"/>
                </a:moveTo>
                <a:lnTo>
                  <a:pt x="0" y="0"/>
                </a:lnTo>
                <a:lnTo>
                  <a:pt x="0" y="977806"/>
                </a:lnTo>
                <a:lnTo>
                  <a:pt x="946027" y="977806"/>
                </a:lnTo>
                <a:lnTo>
                  <a:pt x="946027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12"/>
          <a:stretch>
            <a:fillRect/>
          </a:stretch>
        </p:blipFill>
        <p:spPr>
          <a:xfrm rot="0">
            <a:off x="4484601" y="2561168"/>
            <a:ext cx="8084197" cy="6979239"/>
          </a:xfrm>
          <a:prstGeom prst="rect">
            <a:avLst/>
          </a:prstGeom>
        </p:spPr>
      </p:pic>
      <p:sp>
        <p:nvSpPr>
          <p:cNvPr name="TextBox 12" id="12"/>
          <p:cNvSpPr txBox="true"/>
          <p:nvPr/>
        </p:nvSpPr>
        <p:spPr>
          <a:xfrm rot="0">
            <a:off x="3906988" y="485582"/>
            <a:ext cx="10474025" cy="21764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362"/>
              </a:lnSpc>
              <a:spcBef>
                <a:spcPct val="0"/>
              </a:spcBef>
            </a:pPr>
            <a:r>
              <a:rPr lang="en-US" b="true" sz="4875" strike="noStrike" u="none">
                <a:solidFill>
                  <a:srgbClr val="FE7304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RADNA SNAGA </a:t>
            </a:r>
            <a:r>
              <a:rPr lang="en-US" b="true" sz="4875" strike="noStrike" u="none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NA PORODIČNIM POLJOPRIVREDNIM GAZDINSTVIMA</a:t>
            </a:r>
            <a:r>
              <a:rPr lang="en-US" b="true" sz="4875" strike="noStrike" u="none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 PO STAROSTI I POLU </a:t>
            </a:r>
          </a:p>
        </p:txBody>
      </p:sp>
      <p:sp>
        <p:nvSpPr>
          <p:cNvPr name="AutoShape 13" id="13"/>
          <p:cNvSpPr/>
          <p:nvPr/>
        </p:nvSpPr>
        <p:spPr>
          <a:xfrm flipV="true">
            <a:off x="6728572" y="5262873"/>
            <a:ext cx="6298365" cy="18027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6728572" y="5911854"/>
            <a:ext cx="6298365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6728572" y="6542807"/>
            <a:ext cx="6298365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6996931" y="7173761"/>
            <a:ext cx="6030005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6996931" y="7829120"/>
            <a:ext cx="6030005" cy="18027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6996931" y="8599676"/>
            <a:ext cx="6030005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9" id="19"/>
          <p:cNvSpPr txBox="true"/>
          <p:nvPr/>
        </p:nvSpPr>
        <p:spPr>
          <a:xfrm rot="0">
            <a:off x="12204568" y="5031056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204568" y="5619752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2204568" y="6238682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2204568" y="6866275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2204568" y="7551310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2204568" y="8314833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3216274" y="5053691"/>
            <a:ext cx="398665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6,1%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3246883" y="5684745"/>
            <a:ext cx="368056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7,7%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3253831" y="6338893"/>
            <a:ext cx="354160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14%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3229435" y="6897539"/>
            <a:ext cx="487111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22,1%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3213081" y="7556477"/>
            <a:ext cx="493120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24,1%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3226806" y="8326379"/>
            <a:ext cx="498378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26,1%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4223070" y="4400002"/>
            <a:ext cx="1067363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CRNA GORA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4005804" y="5054251"/>
            <a:ext cx="1284629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DO 24 GODINE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3429308" y="5684745"/>
            <a:ext cx="1861125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25 DO 34 GODINE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3423580" y="6347649"/>
            <a:ext cx="1872580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35 DO 44 GODINE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3416820" y="6913369"/>
            <a:ext cx="1874646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45 DO 54 GODINE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3426961" y="7578169"/>
            <a:ext cx="1879340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55 DO 64 GODINE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4207108" y="8222579"/>
            <a:ext cx="1083325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65 I VIŠE</a:t>
            </a:r>
          </a:p>
        </p:txBody>
      </p:sp>
      <p:sp>
        <p:nvSpPr>
          <p:cNvPr name="Freeform 38" id="38"/>
          <p:cNvSpPr/>
          <p:nvPr/>
        </p:nvSpPr>
        <p:spPr>
          <a:xfrm flipH="false" flipV="false" rot="0">
            <a:off x="1331402" y="9603375"/>
            <a:ext cx="1009622" cy="504811"/>
          </a:xfrm>
          <a:custGeom>
            <a:avLst/>
            <a:gdLst/>
            <a:ahLst/>
            <a:cxnLst/>
            <a:rect r="r" b="b" t="t" l="l"/>
            <a:pathLst>
              <a:path h="504811" w="1009622">
                <a:moveTo>
                  <a:pt x="0" y="0"/>
                </a:moveTo>
                <a:lnTo>
                  <a:pt x="1009622" y="0"/>
                </a:lnTo>
                <a:lnTo>
                  <a:pt x="1009622" y="504811"/>
                </a:lnTo>
                <a:lnTo>
                  <a:pt x="0" y="504811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Freeform 39" id="39"/>
          <p:cNvSpPr/>
          <p:nvPr/>
        </p:nvSpPr>
        <p:spPr>
          <a:xfrm flipH="false" flipV="false" rot="0">
            <a:off x="145890" y="9424561"/>
            <a:ext cx="1062681" cy="862439"/>
          </a:xfrm>
          <a:custGeom>
            <a:avLst/>
            <a:gdLst/>
            <a:ahLst/>
            <a:cxnLst/>
            <a:rect r="r" b="b" t="t" l="l"/>
            <a:pathLst>
              <a:path h="862439" w="1062681">
                <a:moveTo>
                  <a:pt x="0" y="0"/>
                </a:moveTo>
                <a:lnTo>
                  <a:pt x="1062681" y="0"/>
                </a:lnTo>
                <a:lnTo>
                  <a:pt x="1062681" y="862439"/>
                </a:lnTo>
                <a:lnTo>
                  <a:pt x="0" y="86243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-538" r="-160847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829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614268" y="9445786"/>
            <a:ext cx="19516537" cy="3086100"/>
            <a:chOff x="0" y="0"/>
            <a:chExt cx="5140158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40158" cy="812800"/>
            </a:xfrm>
            <a:custGeom>
              <a:avLst/>
              <a:gdLst/>
              <a:ahLst/>
              <a:cxnLst/>
              <a:rect r="r" b="b" t="t" l="l"/>
              <a:pathLst>
                <a:path h="812800" w="5140158">
                  <a:moveTo>
                    <a:pt x="0" y="0"/>
                  </a:moveTo>
                  <a:lnTo>
                    <a:pt x="5140158" y="0"/>
                  </a:lnTo>
                  <a:lnTo>
                    <a:pt x="5140158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552E2D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40158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-1489056" y="-1626513"/>
            <a:ext cx="3253027" cy="3253027"/>
          </a:xfrm>
          <a:custGeom>
            <a:avLst/>
            <a:gdLst/>
            <a:ahLst/>
            <a:cxnLst/>
            <a:rect r="r" b="b" t="t" l="l"/>
            <a:pathLst>
              <a:path h="3253027" w="3253027">
                <a:moveTo>
                  <a:pt x="0" y="0"/>
                </a:moveTo>
                <a:lnTo>
                  <a:pt x="3253027" y="0"/>
                </a:lnTo>
                <a:lnTo>
                  <a:pt x="3253027" y="3253026"/>
                </a:lnTo>
                <a:lnTo>
                  <a:pt x="0" y="32530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17113181" y="8510630"/>
            <a:ext cx="2142613" cy="3563598"/>
          </a:xfrm>
          <a:custGeom>
            <a:avLst/>
            <a:gdLst/>
            <a:ahLst/>
            <a:cxnLst/>
            <a:rect r="r" b="b" t="t" l="l"/>
            <a:pathLst>
              <a:path h="3563598" w="2142613">
                <a:moveTo>
                  <a:pt x="2142613" y="0"/>
                </a:moveTo>
                <a:lnTo>
                  <a:pt x="0" y="0"/>
                </a:lnTo>
                <a:lnTo>
                  <a:pt x="0" y="3563598"/>
                </a:lnTo>
                <a:lnTo>
                  <a:pt x="2142613" y="3563598"/>
                </a:lnTo>
                <a:lnTo>
                  <a:pt x="2142613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910535" y="2831036"/>
            <a:ext cx="946027" cy="977806"/>
          </a:xfrm>
          <a:custGeom>
            <a:avLst/>
            <a:gdLst/>
            <a:ahLst/>
            <a:cxnLst/>
            <a:rect r="r" b="b" t="t" l="l"/>
            <a:pathLst>
              <a:path h="977806" w="946027">
                <a:moveTo>
                  <a:pt x="0" y="0"/>
                </a:moveTo>
                <a:lnTo>
                  <a:pt x="946027" y="0"/>
                </a:lnTo>
                <a:lnTo>
                  <a:pt x="946027" y="977805"/>
                </a:lnTo>
                <a:lnTo>
                  <a:pt x="0" y="97780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true" flipV="false" rot="0">
            <a:off x="13812620" y="6896585"/>
            <a:ext cx="946027" cy="977806"/>
          </a:xfrm>
          <a:custGeom>
            <a:avLst/>
            <a:gdLst/>
            <a:ahLst/>
            <a:cxnLst/>
            <a:rect r="r" b="b" t="t" l="l"/>
            <a:pathLst>
              <a:path h="977806" w="946027">
                <a:moveTo>
                  <a:pt x="946027" y="0"/>
                </a:moveTo>
                <a:lnTo>
                  <a:pt x="0" y="0"/>
                </a:lnTo>
                <a:lnTo>
                  <a:pt x="0" y="977806"/>
                </a:lnTo>
                <a:lnTo>
                  <a:pt x="946027" y="977806"/>
                </a:lnTo>
                <a:lnTo>
                  <a:pt x="94602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4484601" y="2561168"/>
            <a:ext cx="8084197" cy="6979239"/>
          </a:xfrm>
          <a:prstGeom prst="rect">
            <a:avLst/>
          </a:prstGeom>
        </p:spPr>
      </p:pic>
      <p:sp>
        <p:nvSpPr>
          <p:cNvPr name="AutoShape 10" id="10"/>
          <p:cNvSpPr/>
          <p:nvPr/>
        </p:nvSpPr>
        <p:spPr>
          <a:xfrm>
            <a:off x="6291561" y="5262873"/>
            <a:ext cx="6735375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6433820" y="5911395"/>
            <a:ext cx="6593116" cy="459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6433800" y="6554175"/>
            <a:ext cx="6593156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6433777" y="7156890"/>
            <a:ext cx="6593203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6433792" y="7860769"/>
            <a:ext cx="6593173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6701339" y="8576352"/>
            <a:ext cx="6325683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6" id="16"/>
          <p:cNvSpPr/>
          <p:nvPr/>
        </p:nvSpPr>
        <p:spPr>
          <a:xfrm flipH="false" flipV="false" rot="0">
            <a:off x="-509733" y="5073301"/>
            <a:ext cx="2945479" cy="4315719"/>
          </a:xfrm>
          <a:custGeom>
            <a:avLst/>
            <a:gdLst/>
            <a:ahLst/>
            <a:cxnLst/>
            <a:rect r="r" b="b" t="t" l="l"/>
            <a:pathLst>
              <a:path h="4315719" w="2945479">
                <a:moveTo>
                  <a:pt x="0" y="0"/>
                </a:moveTo>
                <a:lnTo>
                  <a:pt x="2945478" y="0"/>
                </a:lnTo>
                <a:lnTo>
                  <a:pt x="2945478" y="4315719"/>
                </a:lnTo>
                <a:lnTo>
                  <a:pt x="0" y="431571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15173721" y="3488437"/>
            <a:ext cx="2007894" cy="5378288"/>
          </a:xfrm>
          <a:custGeom>
            <a:avLst/>
            <a:gdLst/>
            <a:ahLst/>
            <a:cxnLst/>
            <a:rect r="r" b="b" t="t" l="l"/>
            <a:pathLst>
              <a:path h="5378288" w="2007894">
                <a:moveTo>
                  <a:pt x="0" y="0"/>
                </a:moveTo>
                <a:lnTo>
                  <a:pt x="2007894" y="0"/>
                </a:lnTo>
                <a:lnTo>
                  <a:pt x="2007894" y="5378287"/>
                </a:lnTo>
                <a:lnTo>
                  <a:pt x="0" y="537828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3906988" y="485582"/>
            <a:ext cx="10474025" cy="21764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362"/>
              </a:lnSpc>
              <a:spcBef>
                <a:spcPct val="0"/>
              </a:spcBef>
            </a:pPr>
            <a:r>
              <a:rPr lang="en-US" b="true" sz="4875">
                <a:solidFill>
                  <a:srgbClr val="FE7304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NOSIOCI </a:t>
            </a:r>
            <a:r>
              <a:rPr lang="en-US" b="true" sz="4875" strike="noStrike" u="none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NA PORODIČNIM POLJOPRIVREDNIM GAZDINSTVIMA PO STAROSTI I POLU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2204568" y="5031056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204568" y="5619752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2204568" y="6238682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2204568" y="6866275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2204568" y="7551310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2204568" y="8314833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3203786" y="5053691"/>
            <a:ext cx="423640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0,6%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3225851" y="5684745"/>
            <a:ext cx="410120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3,5%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3241155" y="6338893"/>
            <a:ext cx="379511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7,5%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3217041" y="6897539"/>
            <a:ext cx="511899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16,3%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3198622" y="7556477"/>
            <a:ext cx="522039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24,9%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3217400" y="8349703"/>
            <a:ext cx="484482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47,3%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4223070" y="4400002"/>
            <a:ext cx="1067363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CRNA GORA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4005804" y="5054251"/>
            <a:ext cx="1284629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DO 24 GODINE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3429308" y="5684745"/>
            <a:ext cx="1861125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25 DO 34 GODINE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3423580" y="6347649"/>
            <a:ext cx="1872580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35 DO 44 GODINE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3416820" y="6913369"/>
            <a:ext cx="1874646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45 DO 54 GODINE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3426961" y="7578169"/>
            <a:ext cx="1879340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55 DO 64 GODINE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4207108" y="8222579"/>
            <a:ext cx="1083325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65 I VIŠE</a:t>
            </a:r>
          </a:p>
        </p:txBody>
      </p:sp>
      <p:sp>
        <p:nvSpPr>
          <p:cNvPr name="Freeform 38" id="38"/>
          <p:cNvSpPr/>
          <p:nvPr/>
        </p:nvSpPr>
        <p:spPr>
          <a:xfrm flipH="false" flipV="false" rot="0">
            <a:off x="1322970" y="9567834"/>
            <a:ext cx="1009622" cy="504811"/>
          </a:xfrm>
          <a:custGeom>
            <a:avLst/>
            <a:gdLst/>
            <a:ahLst/>
            <a:cxnLst/>
            <a:rect r="r" b="b" t="t" l="l"/>
            <a:pathLst>
              <a:path h="504811" w="1009622">
                <a:moveTo>
                  <a:pt x="0" y="0"/>
                </a:moveTo>
                <a:lnTo>
                  <a:pt x="1009622" y="0"/>
                </a:lnTo>
                <a:lnTo>
                  <a:pt x="1009622" y="504811"/>
                </a:lnTo>
                <a:lnTo>
                  <a:pt x="0" y="50481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39" id="39"/>
          <p:cNvSpPr/>
          <p:nvPr/>
        </p:nvSpPr>
        <p:spPr>
          <a:xfrm flipH="false" flipV="false" rot="0">
            <a:off x="137457" y="9389020"/>
            <a:ext cx="1062681" cy="862439"/>
          </a:xfrm>
          <a:custGeom>
            <a:avLst/>
            <a:gdLst/>
            <a:ahLst/>
            <a:cxnLst/>
            <a:rect r="r" b="b" t="t" l="l"/>
            <a:pathLst>
              <a:path h="862439" w="1062681">
                <a:moveTo>
                  <a:pt x="0" y="0"/>
                </a:moveTo>
                <a:lnTo>
                  <a:pt x="1062681" y="0"/>
                </a:lnTo>
                <a:lnTo>
                  <a:pt x="1062681" y="862439"/>
                </a:lnTo>
                <a:lnTo>
                  <a:pt x="0" y="86243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-538" r="-160847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829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614268" y="9445786"/>
            <a:ext cx="19516537" cy="3086100"/>
            <a:chOff x="0" y="0"/>
            <a:chExt cx="5140158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40158" cy="812800"/>
            </a:xfrm>
            <a:custGeom>
              <a:avLst/>
              <a:gdLst/>
              <a:ahLst/>
              <a:cxnLst/>
              <a:rect r="r" b="b" t="t" l="l"/>
              <a:pathLst>
                <a:path h="812800" w="5140158">
                  <a:moveTo>
                    <a:pt x="0" y="0"/>
                  </a:moveTo>
                  <a:lnTo>
                    <a:pt x="5140158" y="0"/>
                  </a:lnTo>
                  <a:lnTo>
                    <a:pt x="5140158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552E2D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40158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-1489056" y="-1626513"/>
            <a:ext cx="3253027" cy="3253027"/>
          </a:xfrm>
          <a:custGeom>
            <a:avLst/>
            <a:gdLst/>
            <a:ahLst/>
            <a:cxnLst/>
            <a:rect r="r" b="b" t="t" l="l"/>
            <a:pathLst>
              <a:path h="3253027" w="3253027">
                <a:moveTo>
                  <a:pt x="0" y="0"/>
                </a:moveTo>
                <a:lnTo>
                  <a:pt x="3253027" y="0"/>
                </a:lnTo>
                <a:lnTo>
                  <a:pt x="3253027" y="3253026"/>
                </a:lnTo>
                <a:lnTo>
                  <a:pt x="0" y="32530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0">
            <a:off x="17113181" y="8510630"/>
            <a:ext cx="2142613" cy="3563598"/>
          </a:xfrm>
          <a:custGeom>
            <a:avLst/>
            <a:gdLst/>
            <a:ahLst/>
            <a:cxnLst/>
            <a:rect r="r" b="b" t="t" l="l"/>
            <a:pathLst>
              <a:path h="3563598" w="2142613">
                <a:moveTo>
                  <a:pt x="2142613" y="0"/>
                </a:moveTo>
                <a:lnTo>
                  <a:pt x="0" y="0"/>
                </a:lnTo>
                <a:lnTo>
                  <a:pt x="0" y="3563598"/>
                </a:lnTo>
                <a:lnTo>
                  <a:pt x="2142613" y="3563598"/>
                </a:lnTo>
                <a:lnTo>
                  <a:pt x="2142613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true" flipV="false" rot="0">
            <a:off x="13812620" y="6896585"/>
            <a:ext cx="946027" cy="977806"/>
          </a:xfrm>
          <a:custGeom>
            <a:avLst/>
            <a:gdLst/>
            <a:ahLst/>
            <a:cxnLst/>
            <a:rect r="r" b="b" t="t" l="l"/>
            <a:pathLst>
              <a:path h="977806" w="946027">
                <a:moveTo>
                  <a:pt x="946027" y="0"/>
                </a:moveTo>
                <a:lnTo>
                  <a:pt x="0" y="0"/>
                </a:lnTo>
                <a:lnTo>
                  <a:pt x="0" y="977806"/>
                </a:lnTo>
                <a:lnTo>
                  <a:pt x="946027" y="977806"/>
                </a:lnTo>
                <a:lnTo>
                  <a:pt x="94602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4484601" y="2561168"/>
            <a:ext cx="8084197" cy="6979239"/>
          </a:xfrm>
          <a:prstGeom prst="rect">
            <a:avLst/>
          </a:prstGeom>
        </p:spPr>
      </p:pic>
      <p:sp>
        <p:nvSpPr>
          <p:cNvPr name="AutoShape 9" id="9"/>
          <p:cNvSpPr/>
          <p:nvPr/>
        </p:nvSpPr>
        <p:spPr>
          <a:xfrm>
            <a:off x="6728572" y="6542807"/>
            <a:ext cx="6298365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6996931" y="7173761"/>
            <a:ext cx="6030005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6996931" y="7829120"/>
            <a:ext cx="6030005" cy="18027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6996931" y="8599676"/>
            <a:ext cx="6030005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3" id="13"/>
          <p:cNvSpPr/>
          <p:nvPr/>
        </p:nvSpPr>
        <p:spPr>
          <a:xfrm flipH="false" flipV="false" rot="0">
            <a:off x="137457" y="5262873"/>
            <a:ext cx="2891644" cy="4123556"/>
          </a:xfrm>
          <a:custGeom>
            <a:avLst/>
            <a:gdLst/>
            <a:ahLst/>
            <a:cxnLst/>
            <a:rect r="r" b="b" t="t" l="l"/>
            <a:pathLst>
              <a:path h="4123556" w="2891644">
                <a:moveTo>
                  <a:pt x="0" y="0"/>
                </a:moveTo>
                <a:lnTo>
                  <a:pt x="2891644" y="0"/>
                </a:lnTo>
                <a:lnTo>
                  <a:pt x="2891644" y="4123556"/>
                </a:lnTo>
                <a:lnTo>
                  <a:pt x="0" y="412355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5237524" y="4262998"/>
            <a:ext cx="2410304" cy="3989469"/>
          </a:xfrm>
          <a:custGeom>
            <a:avLst/>
            <a:gdLst/>
            <a:ahLst/>
            <a:cxnLst/>
            <a:rect r="r" b="b" t="t" l="l"/>
            <a:pathLst>
              <a:path h="3989469" w="2410304">
                <a:moveTo>
                  <a:pt x="0" y="0"/>
                </a:moveTo>
                <a:lnTo>
                  <a:pt x="2410304" y="0"/>
                </a:lnTo>
                <a:lnTo>
                  <a:pt x="2410304" y="3989469"/>
                </a:lnTo>
                <a:lnTo>
                  <a:pt x="0" y="398946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3906988" y="485582"/>
            <a:ext cx="10474025" cy="21764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362"/>
              </a:lnSpc>
              <a:spcBef>
                <a:spcPct val="0"/>
              </a:spcBef>
            </a:pPr>
            <a:r>
              <a:rPr lang="en-US" b="true" sz="4875">
                <a:solidFill>
                  <a:srgbClr val="FE7304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MENADŽERI</a:t>
            </a:r>
            <a:r>
              <a:rPr lang="en-US" b="true" sz="4875" strike="noStrike" u="none">
                <a:solidFill>
                  <a:srgbClr val="FE7304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 </a:t>
            </a:r>
            <a:r>
              <a:rPr lang="en-US" b="true" sz="4875" strike="noStrike" u="none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NA PORODIČNIM POLJOPRIVREDNIM GAZDINSTVIMA</a:t>
            </a:r>
            <a:r>
              <a:rPr lang="en-US" b="true" sz="4875" strike="noStrike" u="none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 PO STAROSTI I POLU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2204568" y="6238682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2204568" y="6866275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204568" y="7551310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2204568" y="8314833"/>
            <a:ext cx="822368" cy="2318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udio žena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3240404" y="6338893"/>
            <a:ext cx="381013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7,3%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3237134" y="6897539"/>
            <a:ext cx="471713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17,2%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3213833" y="7556477"/>
            <a:ext cx="491618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25,1%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3213739" y="8326379"/>
            <a:ext cx="462136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47,1%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4223070" y="4400002"/>
            <a:ext cx="1067363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CRNA GORA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4005804" y="5054251"/>
            <a:ext cx="1284629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DO 24 GODINE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3429308" y="5684745"/>
            <a:ext cx="1861125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25 DO 34 GODINE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3423580" y="6347649"/>
            <a:ext cx="1872580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35 DO 44 GODINE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3416820" y="6913369"/>
            <a:ext cx="1874646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45 DO 54 GODINE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3426961" y="7578169"/>
            <a:ext cx="1879340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55 DO 64 GODINE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4207108" y="8222579"/>
            <a:ext cx="1083325" cy="226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971"/>
              </a:lnSpc>
            </a:pPr>
            <a:r>
              <a:rPr lang="en-US" sz="1408" b="true">
                <a:solidFill>
                  <a:srgbClr val="FE7304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OD 65 I VIŠE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5556811" y="5064436"/>
            <a:ext cx="14406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Z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5556811" y="5759970"/>
            <a:ext cx="144066" cy="349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000">
                <a:solidFill>
                  <a:srgbClr val="FE7304"/>
                </a:solidFill>
                <a:latin typeface="Canva Sans"/>
                <a:ea typeface="Canva Sans"/>
                <a:cs typeface="Canva Sans"/>
                <a:sym typeface="Canva Sans"/>
              </a:rPr>
              <a:t>Z</a:t>
            </a:r>
          </a:p>
        </p:txBody>
      </p:sp>
      <p:sp>
        <p:nvSpPr>
          <p:cNvPr name="Freeform 33" id="33"/>
          <p:cNvSpPr/>
          <p:nvPr/>
        </p:nvSpPr>
        <p:spPr>
          <a:xfrm flipH="false" flipV="false" rot="0">
            <a:off x="1331402" y="9603375"/>
            <a:ext cx="1009622" cy="504811"/>
          </a:xfrm>
          <a:custGeom>
            <a:avLst/>
            <a:gdLst/>
            <a:ahLst/>
            <a:cxnLst/>
            <a:rect r="r" b="b" t="t" l="l"/>
            <a:pathLst>
              <a:path h="504811" w="1009622">
                <a:moveTo>
                  <a:pt x="0" y="0"/>
                </a:moveTo>
                <a:lnTo>
                  <a:pt x="1009622" y="0"/>
                </a:lnTo>
                <a:lnTo>
                  <a:pt x="1009622" y="504811"/>
                </a:lnTo>
                <a:lnTo>
                  <a:pt x="0" y="50481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34" id="34"/>
          <p:cNvSpPr/>
          <p:nvPr/>
        </p:nvSpPr>
        <p:spPr>
          <a:xfrm flipH="false" flipV="false" rot="0">
            <a:off x="145890" y="9424561"/>
            <a:ext cx="1062681" cy="862439"/>
          </a:xfrm>
          <a:custGeom>
            <a:avLst/>
            <a:gdLst/>
            <a:ahLst/>
            <a:cxnLst/>
            <a:rect r="r" b="b" t="t" l="l"/>
            <a:pathLst>
              <a:path h="862439" w="1062681">
                <a:moveTo>
                  <a:pt x="0" y="0"/>
                </a:moveTo>
                <a:lnTo>
                  <a:pt x="1062681" y="0"/>
                </a:lnTo>
                <a:lnTo>
                  <a:pt x="1062681" y="862439"/>
                </a:lnTo>
                <a:lnTo>
                  <a:pt x="0" y="86243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-538" r="-160847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829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7303051">
            <a:off x="924161" y="1006836"/>
            <a:ext cx="918528" cy="949382"/>
          </a:xfrm>
          <a:custGeom>
            <a:avLst/>
            <a:gdLst/>
            <a:ahLst/>
            <a:cxnLst/>
            <a:rect r="r" b="b" t="t" l="l"/>
            <a:pathLst>
              <a:path h="949382" w="918528">
                <a:moveTo>
                  <a:pt x="0" y="0"/>
                </a:moveTo>
                <a:lnTo>
                  <a:pt x="918527" y="0"/>
                </a:lnTo>
                <a:lnTo>
                  <a:pt x="918527" y="949382"/>
                </a:lnTo>
                <a:lnTo>
                  <a:pt x="0" y="9493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614268" y="9445786"/>
            <a:ext cx="19516537" cy="3086100"/>
            <a:chOff x="0" y="0"/>
            <a:chExt cx="5140158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140158" cy="812800"/>
            </a:xfrm>
            <a:custGeom>
              <a:avLst/>
              <a:gdLst/>
              <a:ahLst/>
              <a:cxnLst/>
              <a:rect r="r" b="b" t="t" l="l"/>
              <a:pathLst>
                <a:path h="812800" w="5140158">
                  <a:moveTo>
                    <a:pt x="0" y="0"/>
                  </a:moveTo>
                  <a:lnTo>
                    <a:pt x="5140158" y="0"/>
                  </a:lnTo>
                  <a:lnTo>
                    <a:pt x="5140158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552E2D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5140158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7549821" y="5143500"/>
            <a:ext cx="4237439" cy="1668492"/>
          </a:xfrm>
          <a:custGeom>
            <a:avLst/>
            <a:gdLst/>
            <a:ahLst/>
            <a:cxnLst/>
            <a:rect r="r" b="b" t="t" l="l"/>
            <a:pathLst>
              <a:path h="1668492" w="4237439">
                <a:moveTo>
                  <a:pt x="0" y="0"/>
                </a:moveTo>
                <a:lnTo>
                  <a:pt x="4237439" y="0"/>
                </a:lnTo>
                <a:lnTo>
                  <a:pt x="4237439" y="1668492"/>
                </a:lnTo>
                <a:lnTo>
                  <a:pt x="0" y="16684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-3499260" y="5143500"/>
            <a:ext cx="4237439" cy="1668492"/>
          </a:xfrm>
          <a:custGeom>
            <a:avLst/>
            <a:gdLst/>
            <a:ahLst/>
            <a:cxnLst/>
            <a:rect r="r" b="b" t="t" l="l"/>
            <a:pathLst>
              <a:path h="1668492" w="4237439">
                <a:moveTo>
                  <a:pt x="0" y="0"/>
                </a:moveTo>
                <a:lnTo>
                  <a:pt x="4237439" y="0"/>
                </a:lnTo>
                <a:lnTo>
                  <a:pt x="4237439" y="1668492"/>
                </a:lnTo>
                <a:lnTo>
                  <a:pt x="0" y="16684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8" id="8"/>
          <p:cNvPicPr>
            <a:picLocks noChangeAspect="true"/>
          </p:cNvPicPr>
          <p:nvPr/>
        </p:nvPicPr>
        <p:blipFill>
          <a:blip r:embed="rId6"/>
          <a:stretch>
            <a:fillRect/>
          </a:stretch>
        </p:blipFill>
        <p:spPr>
          <a:xfrm rot="0">
            <a:off x="-529819" y="400390"/>
            <a:ext cx="19179062" cy="9298317"/>
          </a:xfrm>
          <a:prstGeom prst="rect">
            <a:avLst/>
          </a:prstGeom>
        </p:spPr>
      </p:pic>
      <p:sp>
        <p:nvSpPr>
          <p:cNvPr name="Freeform 9" id="9"/>
          <p:cNvSpPr/>
          <p:nvPr/>
        </p:nvSpPr>
        <p:spPr>
          <a:xfrm flipH="false" flipV="false" rot="0">
            <a:off x="15536574" y="7805981"/>
            <a:ext cx="2544048" cy="2337344"/>
          </a:xfrm>
          <a:custGeom>
            <a:avLst/>
            <a:gdLst/>
            <a:ahLst/>
            <a:cxnLst/>
            <a:rect r="r" b="b" t="t" l="l"/>
            <a:pathLst>
              <a:path h="2337344" w="2544048">
                <a:moveTo>
                  <a:pt x="0" y="0"/>
                </a:moveTo>
                <a:lnTo>
                  <a:pt x="2544048" y="0"/>
                </a:lnTo>
                <a:lnTo>
                  <a:pt x="2544048" y="2337344"/>
                </a:lnTo>
                <a:lnTo>
                  <a:pt x="0" y="233734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4102207" y="439039"/>
            <a:ext cx="10299759" cy="9632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09"/>
              </a:lnSpc>
            </a:pPr>
            <a:r>
              <a:rPr lang="en-US" b="true" sz="3099">
                <a:solidFill>
                  <a:srgbClr val="F35F00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BROJ NOSILACA</a:t>
            </a:r>
            <a:r>
              <a:rPr lang="en-US" b="true" sz="3099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 PORODIČNOG POLJOPRIVREDNOG GAZDINSTVA PO OPŠTINAMA I PO POLU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16859179" y="539862"/>
            <a:ext cx="1009622" cy="504811"/>
          </a:xfrm>
          <a:custGeom>
            <a:avLst/>
            <a:gdLst/>
            <a:ahLst/>
            <a:cxnLst/>
            <a:rect r="r" b="b" t="t" l="l"/>
            <a:pathLst>
              <a:path h="504811" w="1009622">
                <a:moveTo>
                  <a:pt x="0" y="0"/>
                </a:moveTo>
                <a:lnTo>
                  <a:pt x="1009623" y="0"/>
                </a:lnTo>
                <a:lnTo>
                  <a:pt x="1009623" y="504811"/>
                </a:lnTo>
                <a:lnTo>
                  <a:pt x="0" y="50481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5673667" y="361048"/>
            <a:ext cx="1062681" cy="862439"/>
          </a:xfrm>
          <a:custGeom>
            <a:avLst/>
            <a:gdLst/>
            <a:ahLst/>
            <a:cxnLst/>
            <a:rect r="r" b="b" t="t" l="l"/>
            <a:pathLst>
              <a:path h="862439" w="1062681">
                <a:moveTo>
                  <a:pt x="0" y="0"/>
                </a:moveTo>
                <a:lnTo>
                  <a:pt x="1062681" y="0"/>
                </a:lnTo>
                <a:lnTo>
                  <a:pt x="1062681" y="862439"/>
                </a:lnTo>
                <a:lnTo>
                  <a:pt x="0" y="86243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-538" r="-160847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331402" y="9603375"/>
            <a:ext cx="1009622" cy="504811"/>
          </a:xfrm>
          <a:custGeom>
            <a:avLst/>
            <a:gdLst/>
            <a:ahLst/>
            <a:cxnLst/>
            <a:rect r="r" b="b" t="t" l="l"/>
            <a:pathLst>
              <a:path h="504811" w="1009622">
                <a:moveTo>
                  <a:pt x="0" y="0"/>
                </a:moveTo>
                <a:lnTo>
                  <a:pt x="1009622" y="0"/>
                </a:lnTo>
                <a:lnTo>
                  <a:pt x="1009622" y="504811"/>
                </a:lnTo>
                <a:lnTo>
                  <a:pt x="0" y="50481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45890" y="9424561"/>
            <a:ext cx="1062681" cy="862439"/>
          </a:xfrm>
          <a:custGeom>
            <a:avLst/>
            <a:gdLst/>
            <a:ahLst/>
            <a:cxnLst/>
            <a:rect r="r" b="b" t="t" l="l"/>
            <a:pathLst>
              <a:path h="862439" w="1062681">
                <a:moveTo>
                  <a:pt x="0" y="0"/>
                </a:moveTo>
                <a:lnTo>
                  <a:pt x="1062681" y="0"/>
                </a:lnTo>
                <a:lnTo>
                  <a:pt x="1062681" y="862439"/>
                </a:lnTo>
                <a:lnTo>
                  <a:pt x="0" y="86243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-538" r="-160847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829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7303051">
            <a:off x="924161" y="1006836"/>
            <a:ext cx="918528" cy="949382"/>
          </a:xfrm>
          <a:custGeom>
            <a:avLst/>
            <a:gdLst/>
            <a:ahLst/>
            <a:cxnLst/>
            <a:rect r="r" b="b" t="t" l="l"/>
            <a:pathLst>
              <a:path h="949382" w="918528">
                <a:moveTo>
                  <a:pt x="0" y="0"/>
                </a:moveTo>
                <a:lnTo>
                  <a:pt x="918527" y="0"/>
                </a:lnTo>
                <a:lnTo>
                  <a:pt x="918527" y="949382"/>
                </a:lnTo>
                <a:lnTo>
                  <a:pt x="0" y="9493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614268" y="9445786"/>
            <a:ext cx="19516537" cy="3086100"/>
            <a:chOff x="0" y="0"/>
            <a:chExt cx="5140158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140158" cy="812800"/>
            </a:xfrm>
            <a:custGeom>
              <a:avLst/>
              <a:gdLst/>
              <a:ahLst/>
              <a:cxnLst/>
              <a:rect r="r" b="b" t="t" l="l"/>
              <a:pathLst>
                <a:path h="812800" w="5140158">
                  <a:moveTo>
                    <a:pt x="0" y="0"/>
                  </a:moveTo>
                  <a:lnTo>
                    <a:pt x="5140158" y="0"/>
                  </a:lnTo>
                  <a:lnTo>
                    <a:pt x="5140158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552E2D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5140158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5696777" y="7979803"/>
            <a:ext cx="2474023" cy="4114800"/>
          </a:xfrm>
          <a:custGeom>
            <a:avLst/>
            <a:gdLst/>
            <a:ahLst/>
            <a:cxnLst/>
            <a:rect r="r" b="b" t="t" l="l"/>
            <a:pathLst>
              <a:path h="4114800" w="2474023">
                <a:moveTo>
                  <a:pt x="0" y="0"/>
                </a:moveTo>
                <a:lnTo>
                  <a:pt x="2474024" y="0"/>
                </a:lnTo>
                <a:lnTo>
                  <a:pt x="2474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7549821" y="5143500"/>
            <a:ext cx="4237439" cy="1668492"/>
          </a:xfrm>
          <a:custGeom>
            <a:avLst/>
            <a:gdLst/>
            <a:ahLst/>
            <a:cxnLst/>
            <a:rect r="r" b="b" t="t" l="l"/>
            <a:pathLst>
              <a:path h="1668492" w="4237439">
                <a:moveTo>
                  <a:pt x="0" y="0"/>
                </a:moveTo>
                <a:lnTo>
                  <a:pt x="4237439" y="0"/>
                </a:lnTo>
                <a:lnTo>
                  <a:pt x="4237439" y="1668492"/>
                </a:lnTo>
                <a:lnTo>
                  <a:pt x="0" y="166849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-3499260" y="5143500"/>
            <a:ext cx="4237439" cy="1668492"/>
          </a:xfrm>
          <a:custGeom>
            <a:avLst/>
            <a:gdLst/>
            <a:ahLst/>
            <a:cxnLst/>
            <a:rect r="r" b="b" t="t" l="l"/>
            <a:pathLst>
              <a:path h="1668492" w="4237439">
                <a:moveTo>
                  <a:pt x="0" y="0"/>
                </a:moveTo>
                <a:lnTo>
                  <a:pt x="4237439" y="0"/>
                </a:lnTo>
                <a:lnTo>
                  <a:pt x="4237439" y="1668492"/>
                </a:lnTo>
                <a:lnTo>
                  <a:pt x="0" y="166849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9" id="9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-366003" y="98156"/>
            <a:ext cx="19236181" cy="9940097"/>
          </a:xfrm>
          <a:prstGeom prst="rect">
            <a:avLst/>
          </a:prstGeom>
        </p:spPr>
      </p:pic>
      <p:sp>
        <p:nvSpPr>
          <p:cNvPr name="Freeform 10" id="10"/>
          <p:cNvSpPr/>
          <p:nvPr/>
        </p:nvSpPr>
        <p:spPr>
          <a:xfrm flipH="false" flipV="false" rot="0">
            <a:off x="0" y="7765058"/>
            <a:ext cx="1940234" cy="1680728"/>
          </a:xfrm>
          <a:custGeom>
            <a:avLst/>
            <a:gdLst/>
            <a:ahLst/>
            <a:cxnLst/>
            <a:rect r="r" b="b" t="t" l="l"/>
            <a:pathLst>
              <a:path h="1680728" w="1940234">
                <a:moveTo>
                  <a:pt x="0" y="0"/>
                </a:moveTo>
                <a:lnTo>
                  <a:pt x="1940234" y="0"/>
                </a:lnTo>
                <a:lnTo>
                  <a:pt x="1940234" y="1680728"/>
                </a:lnTo>
                <a:lnTo>
                  <a:pt x="0" y="168072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4102207" y="448564"/>
            <a:ext cx="10299759" cy="933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00"/>
              </a:lnSpc>
            </a:pPr>
            <a:r>
              <a:rPr lang="en-US" b="true" sz="3000">
                <a:solidFill>
                  <a:srgbClr val="F35F00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BROJ MENADŽERA</a:t>
            </a:r>
            <a:r>
              <a:rPr lang="en-US" b="true" sz="3000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 PORODIČNOG POLJOPRIVREDNOG GAZDINSTVA PO OPŠTINAMA I PO POLU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185512" y="9624600"/>
            <a:ext cx="1009622" cy="504811"/>
          </a:xfrm>
          <a:custGeom>
            <a:avLst/>
            <a:gdLst/>
            <a:ahLst/>
            <a:cxnLst/>
            <a:rect r="r" b="b" t="t" l="l"/>
            <a:pathLst>
              <a:path h="504811" w="1009622">
                <a:moveTo>
                  <a:pt x="0" y="0"/>
                </a:moveTo>
                <a:lnTo>
                  <a:pt x="1009623" y="0"/>
                </a:lnTo>
                <a:lnTo>
                  <a:pt x="1009623" y="504811"/>
                </a:lnTo>
                <a:lnTo>
                  <a:pt x="0" y="50481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0" y="9445786"/>
            <a:ext cx="1062681" cy="862439"/>
          </a:xfrm>
          <a:custGeom>
            <a:avLst/>
            <a:gdLst/>
            <a:ahLst/>
            <a:cxnLst/>
            <a:rect r="r" b="b" t="t" l="l"/>
            <a:pathLst>
              <a:path h="862439" w="1062681">
                <a:moveTo>
                  <a:pt x="0" y="0"/>
                </a:moveTo>
                <a:lnTo>
                  <a:pt x="1062681" y="0"/>
                </a:lnTo>
                <a:lnTo>
                  <a:pt x="1062681" y="862439"/>
                </a:lnTo>
                <a:lnTo>
                  <a:pt x="0" y="86243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-538" r="-160847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829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614268" y="9445786"/>
            <a:ext cx="19516537" cy="3086100"/>
            <a:chOff x="0" y="0"/>
            <a:chExt cx="5140158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140158" cy="812800"/>
            </a:xfrm>
            <a:custGeom>
              <a:avLst/>
              <a:gdLst/>
              <a:ahLst/>
              <a:cxnLst/>
              <a:rect r="r" b="b" t="t" l="l"/>
              <a:pathLst>
                <a:path h="812800" w="5140158">
                  <a:moveTo>
                    <a:pt x="0" y="0"/>
                  </a:moveTo>
                  <a:lnTo>
                    <a:pt x="5140158" y="0"/>
                  </a:lnTo>
                  <a:lnTo>
                    <a:pt x="5140158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552E2D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38100"/>
              <a:ext cx="5140158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-1489056" y="-1626513"/>
            <a:ext cx="3253027" cy="3253027"/>
          </a:xfrm>
          <a:custGeom>
            <a:avLst/>
            <a:gdLst/>
            <a:ahLst/>
            <a:cxnLst/>
            <a:rect r="r" b="b" t="t" l="l"/>
            <a:pathLst>
              <a:path h="3253027" w="3253027">
                <a:moveTo>
                  <a:pt x="0" y="0"/>
                </a:moveTo>
                <a:lnTo>
                  <a:pt x="3253027" y="0"/>
                </a:lnTo>
                <a:lnTo>
                  <a:pt x="3253027" y="3253026"/>
                </a:lnTo>
                <a:lnTo>
                  <a:pt x="0" y="32530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6" id="6"/>
          <p:cNvPicPr>
            <a:picLocks noChangeAspect="true"/>
          </p:cNvPicPr>
          <p:nvPr/>
        </p:nvPicPr>
        <p:blipFill>
          <a:blip r:embed="rId4"/>
          <a:stretch>
            <a:fillRect/>
          </a:stretch>
        </p:blipFill>
        <p:spPr>
          <a:xfrm rot="0">
            <a:off x="548744" y="3559074"/>
            <a:ext cx="4812605" cy="5759476"/>
          </a:xfrm>
          <a:prstGeom prst="rect">
            <a:avLst/>
          </a:prstGeom>
        </p:spPr>
      </p:pic>
      <p:sp>
        <p:nvSpPr>
          <p:cNvPr name="Freeform 7" id="7"/>
          <p:cNvSpPr/>
          <p:nvPr/>
        </p:nvSpPr>
        <p:spPr>
          <a:xfrm flipH="false" flipV="false" rot="0">
            <a:off x="-2473276" y="792267"/>
            <a:ext cx="4237439" cy="1668492"/>
          </a:xfrm>
          <a:custGeom>
            <a:avLst/>
            <a:gdLst/>
            <a:ahLst/>
            <a:cxnLst/>
            <a:rect r="r" b="b" t="t" l="l"/>
            <a:pathLst>
              <a:path h="1668492" w="4237439">
                <a:moveTo>
                  <a:pt x="0" y="0"/>
                </a:moveTo>
                <a:lnTo>
                  <a:pt x="4237439" y="0"/>
                </a:lnTo>
                <a:lnTo>
                  <a:pt x="4237439" y="1668492"/>
                </a:lnTo>
                <a:lnTo>
                  <a:pt x="0" y="166849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8" id="8"/>
          <p:cNvSpPr/>
          <p:nvPr/>
        </p:nvSpPr>
        <p:spPr>
          <a:xfrm>
            <a:off x="4953237" y="5402780"/>
            <a:ext cx="2149989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4953237" y="6492004"/>
            <a:ext cx="2149989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4953237" y="7838411"/>
            <a:ext cx="2149989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pic>
        <p:nvPicPr>
          <p:cNvPr name="Picture 11" id="11"/>
          <p:cNvPicPr>
            <a:picLocks noChangeAspect="true"/>
          </p:cNvPicPr>
          <p:nvPr/>
        </p:nvPicPr>
        <p:blipFill>
          <a:blip r:embed="rId7"/>
          <a:stretch>
            <a:fillRect/>
          </a:stretch>
        </p:blipFill>
        <p:spPr>
          <a:xfrm rot="0">
            <a:off x="9664305" y="3635672"/>
            <a:ext cx="4812763" cy="5760424"/>
          </a:xfrm>
          <a:prstGeom prst="rect">
            <a:avLst/>
          </a:prstGeom>
        </p:spPr>
      </p:pic>
      <p:sp>
        <p:nvSpPr>
          <p:cNvPr name="AutoShape 12" id="12"/>
          <p:cNvSpPr/>
          <p:nvPr/>
        </p:nvSpPr>
        <p:spPr>
          <a:xfrm>
            <a:off x="14518157" y="5383730"/>
            <a:ext cx="2149989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14518157" y="6649233"/>
            <a:ext cx="2149989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14526491" y="7603040"/>
            <a:ext cx="2149989" cy="0"/>
          </a:xfrm>
          <a:prstGeom prst="line">
            <a:avLst/>
          </a:prstGeom>
          <a:ln cap="flat" w="3810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5" id="15"/>
          <p:cNvSpPr/>
          <p:nvPr/>
        </p:nvSpPr>
        <p:spPr>
          <a:xfrm flipH="false" flipV="false" rot="0">
            <a:off x="15887002" y="8270391"/>
            <a:ext cx="2263541" cy="2016609"/>
          </a:xfrm>
          <a:custGeom>
            <a:avLst/>
            <a:gdLst/>
            <a:ahLst/>
            <a:cxnLst/>
            <a:rect r="r" b="b" t="t" l="l"/>
            <a:pathLst>
              <a:path h="2016609" w="2263541">
                <a:moveTo>
                  <a:pt x="0" y="0"/>
                </a:moveTo>
                <a:lnTo>
                  <a:pt x="2263541" y="0"/>
                </a:lnTo>
                <a:lnTo>
                  <a:pt x="2263541" y="2016609"/>
                </a:lnTo>
                <a:lnTo>
                  <a:pt x="0" y="201660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6" id="16"/>
          <p:cNvSpPr txBox="true"/>
          <p:nvPr/>
        </p:nvSpPr>
        <p:spPr>
          <a:xfrm rot="0">
            <a:off x="3141779" y="226362"/>
            <a:ext cx="11642681" cy="21775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62"/>
              </a:lnSpc>
            </a:pPr>
            <a:r>
              <a:rPr lang="en-US" b="true" sz="4875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UKUPAN BROJ PODIČNIH POLJOPRIVREDNIH GAZDINSTAVA</a:t>
            </a:r>
          </a:p>
          <a:p>
            <a:pPr algn="ctr">
              <a:lnSpc>
                <a:spcPts val="5362"/>
              </a:lnSpc>
            </a:pPr>
            <a:r>
              <a:rPr lang="en-US" b="true" sz="4875">
                <a:solidFill>
                  <a:srgbClr val="FE7304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26 618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126912" y="3137330"/>
            <a:ext cx="4144351" cy="901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b="true" sz="2000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STRUKTURA UKUPNOG BROJA PORODIČNIH GAZDINSTAVA PREMA</a:t>
            </a:r>
            <a:r>
              <a:rPr lang="en-US" b="true" sz="2000">
                <a:solidFill>
                  <a:srgbClr val="F09000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 POLU NOSIOCA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170281" y="3137330"/>
            <a:ext cx="4144351" cy="901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b="true" sz="2000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STRUKTURA UKUPNOG BROJA PORODIČNIH GAZDINSTAVA PREMA</a:t>
            </a:r>
            <a:r>
              <a:rPr lang="en-US" b="true" sz="2000">
                <a:solidFill>
                  <a:srgbClr val="F09000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 POLU MENADŽERA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4953237" y="5468318"/>
            <a:ext cx="3415409" cy="257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Prosječna starost nosioca (ukupno)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4953237" y="6629608"/>
            <a:ext cx="3415409" cy="257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F35F00"/>
                </a:solidFill>
                <a:latin typeface="Canva Sans"/>
                <a:ea typeface="Canva Sans"/>
                <a:cs typeface="Canva Sans"/>
                <a:sym typeface="Canva Sans"/>
              </a:rPr>
              <a:t>Prosječna starost nositeljke (žene)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4953237" y="7943186"/>
            <a:ext cx="3415409" cy="257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Prosječna starost nosioca (muškarca)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4526491" y="7718263"/>
            <a:ext cx="3415409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Prosječna starost menadžera (muškarca)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4518157" y="6736900"/>
            <a:ext cx="3415409" cy="257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F35F00"/>
                </a:solidFill>
                <a:latin typeface="Canva Sans"/>
                <a:ea typeface="Canva Sans"/>
                <a:cs typeface="Canva Sans"/>
                <a:sym typeface="Canva Sans"/>
              </a:rPr>
              <a:t>Prosječna starost menadžerke (žene)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4518157" y="5468318"/>
            <a:ext cx="3415409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00"/>
              </a:lnSpc>
              <a:spcBef>
                <a:spcPct val="0"/>
              </a:spcBef>
            </a:pPr>
            <a:r>
              <a:rPr lang="en-US" sz="1500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Prosječna starost menadžera (ukupno)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4953237" y="4727140"/>
            <a:ext cx="53260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59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4518157" y="4689040"/>
            <a:ext cx="53260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59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4965838" y="5911614"/>
            <a:ext cx="507405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35F00"/>
                </a:solidFill>
                <a:latin typeface="Canva Sans"/>
                <a:ea typeface="Canva Sans"/>
                <a:cs typeface="Canva Sans"/>
                <a:sym typeface="Canva Sans"/>
              </a:rPr>
              <a:t>61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5004961" y="7229683"/>
            <a:ext cx="532606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59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14526491" y="6026172"/>
            <a:ext cx="580827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35F00"/>
                </a:solidFill>
                <a:latin typeface="Canva Sans"/>
                <a:ea typeface="Canva Sans"/>
                <a:cs typeface="Canva Sans"/>
                <a:sym typeface="Canva Sans"/>
              </a:rPr>
              <a:t>60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14591380" y="7022650"/>
            <a:ext cx="515938" cy="5803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FFFFF"/>
                </a:solidFill>
                <a:latin typeface="Canva Sans"/>
                <a:ea typeface="Canva Sans"/>
                <a:cs typeface="Canva Sans"/>
                <a:sym typeface="Canva Sans"/>
              </a:rPr>
              <a:t>58</a:t>
            </a:r>
          </a:p>
        </p:txBody>
      </p:sp>
      <p:sp>
        <p:nvSpPr>
          <p:cNvPr name="Freeform 31" id="31"/>
          <p:cNvSpPr/>
          <p:nvPr/>
        </p:nvSpPr>
        <p:spPr>
          <a:xfrm flipH="false" flipV="false" rot="0">
            <a:off x="1322970" y="9492217"/>
            <a:ext cx="1009622" cy="504811"/>
          </a:xfrm>
          <a:custGeom>
            <a:avLst/>
            <a:gdLst/>
            <a:ahLst/>
            <a:cxnLst/>
            <a:rect r="r" b="b" t="t" l="l"/>
            <a:pathLst>
              <a:path h="504811" w="1009622">
                <a:moveTo>
                  <a:pt x="0" y="0"/>
                </a:moveTo>
                <a:lnTo>
                  <a:pt x="1009622" y="0"/>
                </a:lnTo>
                <a:lnTo>
                  <a:pt x="1009622" y="504811"/>
                </a:lnTo>
                <a:lnTo>
                  <a:pt x="0" y="50481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32" id="32"/>
          <p:cNvSpPr/>
          <p:nvPr/>
        </p:nvSpPr>
        <p:spPr>
          <a:xfrm flipH="false" flipV="false" rot="0">
            <a:off x="137457" y="9313403"/>
            <a:ext cx="1062681" cy="862439"/>
          </a:xfrm>
          <a:custGeom>
            <a:avLst/>
            <a:gdLst/>
            <a:ahLst/>
            <a:cxnLst/>
            <a:rect r="r" b="b" t="t" l="l"/>
            <a:pathLst>
              <a:path h="862439" w="1062681">
                <a:moveTo>
                  <a:pt x="0" y="0"/>
                </a:moveTo>
                <a:lnTo>
                  <a:pt x="1062681" y="0"/>
                </a:lnTo>
                <a:lnTo>
                  <a:pt x="1062681" y="862439"/>
                </a:lnTo>
                <a:lnTo>
                  <a:pt x="0" y="86243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38" r="-160847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8292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7303051">
            <a:off x="924161" y="1006836"/>
            <a:ext cx="918528" cy="949382"/>
          </a:xfrm>
          <a:custGeom>
            <a:avLst/>
            <a:gdLst/>
            <a:ahLst/>
            <a:cxnLst/>
            <a:rect r="r" b="b" t="t" l="l"/>
            <a:pathLst>
              <a:path h="949382" w="918528">
                <a:moveTo>
                  <a:pt x="0" y="0"/>
                </a:moveTo>
                <a:lnTo>
                  <a:pt x="918527" y="0"/>
                </a:lnTo>
                <a:lnTo>
                  <a:pt x="918527" y="949382"/>
                </a:lnTo>
                <a:lnTo>
                  <a:pt x="0" y="9493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614268" y="9445786"/>
            <a:ext cx="19516537" cy="3086100"/>
            <a:chOff x="0" y="0"/>
            <a:chExt cx="5140158" cy="8128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140158" cy="812800"/>
            </a:xfrm>
            <a:custGeom>
              <a:avLst/>
              <a:gdLst/>
              <a:ahLst/>
              <a:cxnLst/>
              <a:rect r="r" b="b" t="t" l="l"/>
              <a:pathLst>
                <a:path h="812800" w="5140158">
                  <a:moveTo>
                    <a:pt x="0" y="0"/>
                  </a:moveTo>
                  <a:lnTo>
                    <a:pt x="5140158" y="0"/>
                  </a:lnTo>
                  <a:lnTo>
                    <a:pt x="5140158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552E2D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38100"/>
              <a:ext cx="5140158" cy="8509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true" flipV="false" rot="0">
            <a:off x="17050988" y="387038"/>
            <a:ext cx="2474024" cy="4114800"/>
          </a:xfrm>
          <a:custGeom>
            <a:avLst/>
            <a:gdLst/>
            <a:ahLst/>
            <a:cxnLst/>
            <a:rect r="r" b="b" t="t" l="l"/>
            <a:pathLst>
              <a:path h="4114800" w="2474024">
                <a:moveTo>
                  <a:pt x="2474024" y="0"/>
                </a:moveTo>
                <a:lnTo>
                  <a:pt x="0" y="0"/>
                </a:lnTo>
                <a:lnTo>
                  <a:pt x="0" y="4114800"/>
                </a:lnTo>
                <a:lnTo>
                  <a:pt x="2474024" y="4114800"/>
                </a:lnTo>
                <a:lnTo>
                  <a:pt x="247402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040170" y="6907242"/>
            <a:ext cx="2474023" cy="4114800"/>
          </a:xfrm>
          <a:custGeom>
            <a:avLst/>
            <a:gdLst/>
            <a:ahLst/>
            <a:cxnLst/>
            <a:rect r="r" b="b" t="t" l="l"/>
            <a:pathLst>
              <a:path h="4114800" w="2474023">
                <a:moveTo>
                  <a:pt x="0" y="0"/>
                </a:moveTo>
                <a:lnTo>
                  <a:pt x="2474024" y="0"/>
                </a:lnTo>
                <a:lnTo>
                  <a:pt x="247402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7549821" y="5143500"/>
            <a:ext cx="4237439" cy="1668492"/>
          </a:xfrm>
          <a:custGeom>
            <a:avLst/>
            <a:gdLst/>
            <a:ahLst/>
            <a:cxnLst/>
            <a:rect r="r" b="b" t="t" l="l"/>
            <a:pathLst>
              <a:path h="1668492" w="4237439">
                <a:moveTo>
                  <a:pt x="0" y="0"/>
                </a:moveTo>
                <a:lnTo>
                  <a:pt x="4237439" y="0"/>
                </a:lnTo>
                <a:lnTo>
                  <a:pt x="4237439" y="1668492"/>
                </a:lnTo>
                <a:lnTo>
                  <a:pt x="0" y="166849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-3499260" y="5143500"/>
            <a:ext cx="4237439" cy="1668492"/>
          </a:xfrm>
          <a:custGeom>
            <a:avLst/>
            <a:gdLst/>
            <a:ahLst/>
            <a:cxnLst/>
            <a:rect r="r" b="b" t="t" l="l"/>
            <a:pathLst>
              <a:path h="1668492" w="4237439">
                <a:moveTo>
                  <a:pt x="0" y="0"/>
                </a:moveTo>
                <a:lnTo>
                  <a:pt x="4237439" y="0"/>
                </a:lnTo>
                <a:lnTo>
                  <a:pt x="4237439" y="1668492"/>
                </a:lnTo>
                <a:lnTo>
                  <a:pt x="0" y="166849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pic>
        <p:nvPicPr>
          <p:cNvPr name="Picture 10" id="10"/>
          <p:cNvPicPr>
            <a:picLocks noChangeAspect="true"/>
          </p:cNvPicPr>
          <p:nvPr/>
        </p:nvPicPr>
        <p:blipFill>
          <a:blip r:embed="rId8"/>
          <a:stretch>
            <a:fillRect/>
          </a:stretch>
        </p:blipFill>
        <p:spPr>
          <a:xfrm rot="0">
            <a:off x="-205952" y="128045"/>
            <a:ext cx="19072508" cy="6506298"/>
          </a:xfrm>
          <a:prstGeom prst="rect">
            <a:avLst/>
          </a:prstGeom>
        </p:spPr>
      </p:pic>
      <p:pic>
        <p:nvPicPr>
          <p:cNvPr name="Picture 11" id="11"/>
          <p:cNvPicPr>
            <a:picLocks noChangeAspect="true"/>
          </p:cNvPicPr>
          <p:nvPr/>
        </p:nvPicPr>
        <p:blipFill>
          <a:blip r:embed="rId9"/>
          <a:stretch>
            <a:fillRect/>
          </a:stretch>
        </p:blipFill>
        <p:spPr>
          <a:xfrm rot="0">
            <a:off x="-194504" y="4351873"/>
            <a:ext cx="19060021" cy="6494762"/>
          </a:xfrm>
          <a:prstGeom prst="rect">
            <a:avLst/>
          </a:prstGeom>
        </p:spPr>
      </p:pic>
      <p:sp>
        <p:nvSpPr>
          <p:cNvPr name="Freeform 12" id="12"/>
          <p:cNvSpPr/>
          <p:nvPr/>
        </p:nvSpPr>
        <p:spPr>
          <a:xfrm flipH="false" flipV="false" rot="0">
            <a:off x="0" y="8474327"/>
            <a:ext cx="1966411" cy="1812673"/>
          </a:xfrm>
          <a:custGeom>
            <a:avLst/>
            <a:gdLst/>
            <a:ahLst/>
            <a:cxnLst/>
            <a:rect r="r" b="b" t="t" l="l"/>
            <a:pathLst>
              <a:path h="1812673" w="1966411">
                <a:moveTo>
                  <a:pt x="0" y="0"/>
                </a:moveTo>
                <a:lnTo>
                  <a:pt x="1966411" y="0"/>
                </a:lnTo>
                <a:lnTo>
                  <a:pt x="1966411" y="1812673"/>
                </a:lnTo>
                <a:lnTo>
                  <a:pt x="0" y="181267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3906988" y="853051"/>
            <a:ext cx="10474025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00"/>
              </a:lnSpc>
            </a:pPr>
            <a:r>
              <a:rPr lang="en-US" b="true" sz="3000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PROSJEČNA STAROST </a:t>
            </a:r>
            <a:r>
              <a:rPr lang="en-US" b="true" sz="3000">
                <a:solidFill>
                  <a:srgbClr val="FE7304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NOSIOCA</a:t>
            </a:r>
            <a:r>
              <a:rPr lang="en-US" b="true" sz="3000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 PO OPŠTINAMA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093291" y="5206838"/>
            <a:ext cx="10474025" cy="514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00"/>
              </a:lnSpc>
            </a:pPr>
            <a:r>
              <a:rPr lang="en-US" b="true" sz="3000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PROSJEČNA STAROST </a:t>
            </a:r>
            <a:r>
              <a:rPr lang="en-US" b="true" sz="3000">
                <a:solidFill>
                  <a:srgbClr val="FE7304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MENADŽERA</a:t>
            </a:r>
            <a:r>
              <a:rPr lang="en-US" b="true" sz="3000">
                <a:solidFill>
                  <a:srgbClr val="008A52"/>
                </a:solidFill>
                <a:latin typeface="Cooper Hewitt Bold"/>
                <a:ea typeface="Cooper Hewitt Bold"/>
                <a:cs typeface="Cooper Hewitt Bold"/>
                <a:sym typeface="Cooper Hewitt Bold"/>
              </a:rPr>
              <a:t> PO OPŠTINAMA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DAGzUaKTdxM</dc:identifier>
  <dcterms:modified xsi:type="dcterms:W3CDTF">2011-08-01T06:04:30Z</dcterms:modified>
  <cp:revision>1</cp:revision>
  <dc:title>Biznis forum  - Bijelo</dc:title>
</cp:coreProperties>
</file>